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8.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9.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256" r:id="rId2"/>
    <p:sldId id="258" r:id="rId3"/>
    <p:sldId id="259" r:id="rId4"/>
    <p:sldId id="319" r:id="rId5"/>
    <p:sldId id="320" r:id="rId6"/>
    <p:sldId id="263" r:id="rId7"/>
    <p:sldId id="323" r:id="rId8"/>
    <p:sldId id="321" r:id="rId9"/>
    <p:sldId id="260" r:id="rId10"/>
    <p:sldId id="324" r:id="rId11"/>
    <p:sldId id="266" r:id="rId12"/>
    <p:sldId id="327" r:id="rId13"/>
    <p:sldId id="328" r:id="rId14"/>
    <p:sldId id="329" r:id="rId15"/>
    <p:sldId id="330" r:id="rId16"/>
    <p:sldId id="331" r:id="rId17"/>
    <p:sldId id="332" r:id="rId18"/>
    <p:sldId id="333" r:id="rId19"/>
    <p:sldId id="335" r:id="rId20"/>
    <p:sldId id="336" r:id="rId21"/>
    <p:sldId id="337" r:id="rId22"/>
    <p:sldId id="350" r:id="rId23"/>
    <p:sldId id="351" r:id="rId24"/>
    <p:sldId id="338" r:id="rId25"/>
    <p:sldId id="339" r:id="rId26"/>
    <p:sldId id="340" r:id="rId27"/>
    <p:sldId id="341" r:id="rId28"/>
    <p:sldId id="343" r:id="rId29"/>
    <p:sldId id="344" r:id="rId30"/>
    <p:sldId id="353" r:id="rId31"/>
    <p:sldId id="345" r:id="rId32"/>
    <p:sldId id="347" r:id="rId33"/>
    <p:sldId id="348" r:id="rId34"/>
    <p:sldId id="349" r:id="rId35"/>
    <p:sldId id="352" r:id="rId36"/>
    <p:sldId id="354" r:id="rId37"/>
    <p:sldId id="355" r:id="rId38"/>
    <p:sldId id="362" r:id="rId39"/>
    <p:sldId id="356" r:id="rId40"/>
    <p:sldId id="357" r:id="rId41"/>
    <p:sldId id="358" r:id="rId42"/>
    <p:sldId id="360" r:id="rId43"/>
    <p:sldId id="359" r:id="rId44"/>
    <p:sldId id="363" r:id="rId45"/>
    <p:sldId id="364" r:id="rId46"/>
    <p:sldId id="361" r:id="rId47"/>
    <p:sldId id="316" r:id="rId48"/>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ddhant Bajpai" initials="SB" lastIdx="2" clrIdx="0">
    <p:extLst>
      <p:ext uri="{19B8F6BF-5375-455C-9EA6-DF929625EA0E}">
        <p15:presenceInfo xmlns:p15="http://schemas.microsoft.com/office/powerpoint/2012/main" userId="S::Siddhant.Bajpai@ril.com::2df1e9da-b390-4f9d-85b9-bde7d89c66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1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278" autoAdjust="0"/>
  </p:normalViewPr>
  <p:slideViewPr>
    <p:cSldViewPr>
      <p:cViewPr>
        <p:scale>
          <a:sx n="50" d="100"/>
          <a:sy n="50" d="100"/>
        </p:scale>
        <p:origin x="946" y="-91"/>
      </p:cViewPr>
      <p:guideLst>
        <p:guide orient="horz" pos="2880"/>
        <p:guide pos="2160"/>
      </p:guideLst>
    </p:cSldViewPr>
  </p:slideViewPr>
  <p:notesTextViewPr>
    <p:cViewPr>
      <p:scale>
        <a:sx n="100" d="100"/>
        <a:sy n="100" d="100"/>
      </p:scale>
      <p:origin x="0" y="0"/>
    </p:cViewPr>
  </p:notesTextViewPr>
  <p:notesViewPr>
    <p:cSldViewPr>
      <p:cViewPr varScale="1">
        <p:scale>
          <a:sx n="58" d="100"/>
          <a:sy n="58" d="100"/>
        </p:scale>
        <p:origin x="1248"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9F32893D-0FA6-4AF0-B729-88400CA5ECDC}" type="datetimeFigureOut">
              <a:rPr lang="en-IN" smtClean="0"/>
              <a:t>12-11-2024</a:t>
            </a:fld>
            <a:endParaRPr lang="en-I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244B382F-A572-46B9-BCD7-C17F67C2985B}" type="slidenum">
              <a:rPr lang="en-IN" smtClean="0"/>
              <a:t>‹#›</a:t>
            </a:fld>
            <a:endParaRPr lang="en-IN"/>
          </a:p>
        </p:txBody>
      </p:sp>
    </p:spTree>
    <p:extLst>
      <p:ext uri="{BB962C8B-B14F-4D97-AF65-F5344CB8AC3E}">
        <p14:creationId xmlns:p14="http://schemas.microsoft.com/office/powerpoint/2010/main" val="1318292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Box Plot: Handling time Distribution by Case Types:- </a:t>
            </a:r>
            <a:r>
              <a:rPr lang="en-US" dirty="0"/>
              <a:t>The boxplot highlight distinct differences in handling times across case types. </a:t>
            </a:r>
            <a:r>
              <a:rPr lang="en-US" b="1" dirty="0"/>
              <a:t>TYPE_THREE</a:t>
            </a:r>
            <a:r>
              <a:rPr lang="en-US" dirty="0"/>
              <a:t> exhibits significant variability with numerous outliers, indicating that while most cases fall within a certain time range, a subset requires exceptionally longer handling times. This could be attributed to the complexity or special requirements involved in </a:t>
            </a:r>
            <a:r>
              <a:rPr lang="en-US" b="1" dirty="0"/>
              <a:t>TYPE_THREE</a:t>
            </a:r>
            <a:r>
              <a:rPr lang="en-US" dirty="0"/>
              <a:t> cases, such as escalations or intensive reviews. In contrast, </a:t>
            </a:r>
            <a:r>
              <a:rPr lang="en-US" b="1" dirty="0"/>
              <a:t>TYPE_ONE</a:t>
            </a:r>
            <a:r>
              <a:rPr lang="en-US" dirty="0"/>
              <a:t> and </a:t>
            </a:r>
            <a:r>
              <a:rPr lang="en-US" b="1" dirty="0"/>
              <a:t>TYPE_TWO</a:t>
            </a:r>
            <a:r>
              <a:rPr lang="en-US" dirty="0"/>
              <a:t> show more consistency in handling times with fewer outliers, suggesting a standardized process with less variability. The high frequency of extreme outliers in </a:t>
            </a:r>
            <a:r>
              <a:rPr lang="en-US" b="1" dirty="0"/>
              <a:t>TYPE_THREE</a:t>
            </a:r>
            <a:r>
              <a:rPr lang="en-US" dirty="0"/>
              <a:t> underscores a potential need for targeted interventions, such as specialized training or workflow adjustments, to improve efficiency and reduce prolonged handling times in these cases.</a:t>
            </a:r>
            <a:endParaRPr lang="en-IN" dirty="0"/>
          </a:p>
          <a:p>
            <a:endParaRPr lang="en-IN" dirty="0"/>
          </a:p>
        </p:txBody>
      </p:sp>
      <p:sp>
        <p:nvSpPr>
          <p:cNvPr id="4" name="Slide Number Placeholder 3"/>
          <p:cNvSpPr>
            <a:spLocks noGrp="1"/>
          </p:cNvSpPr>
          <p:nvPr>
            <p:ph type="sldNum" sz="quarter" idx="5"/>
          </p:nvPr>
        </p:nvSpPr>
        <p:spPr/>
        <p:txBody>
          <a:bodyPr/>
          <a:lstStyle/>
          <a:p>
            <a:fld id="{244B382F-A572-46B9-BCD7-C17F67C2985B}" type="slidenum">
              <a:rPr lang="en-IN" smtClean="0"/>
              <a:t>9</a:t>
            </a:fld>
            <a:endParaRPr lang="en-IN"/>
          </a:p>
        </p:txBody>
      </p:sp>
    </p:spTree>
    <p:extLst>
      <p:ext uri="{BB962C8B-B14F-4D97-AF65-F5344CB8AC3E}">
        <p14:creationId xmlns:p14="http://schemas.microsoft.com/office/powerpoint/2010/main" val="2631404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CC451-42FE-2875-2FC6-75E2EA116E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ABA39-31D4-844B-6290-846EA72D43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429A37-1E4F-8003-A3D2-19B206AF50BD}"/>
              </a:ext>
            </a:extLst>
          </p:cNvPr>
          <p:cNvSpPr>
            <a:spLocks noGrp="1"/>
          </p:cNvSpPr>
          <p:nvPr>
            <p:ph type="body" idx="1"/>
          </p:nvPr>
        </p:nvSpPr>
        <p:spPr/>
        <p:txBody>
          <a:bodyPr/>
          <a:lstStyle/>
          <a:p>
            <a:r>
              <a:rPr lang="en-IN" dirty="0"/>
              <a:t>Box Plot: Handling time Distribution by Case Types:-</a:t>
            </a:r>
          </a:p>
          <a:p>
            <a:endParaRPr lang="en-IN" dirty="0"/>
          </a:p>
        </p:txBody>
      </p:sp>
      <p:sp>
        <p:nvSpPr>
          <p:cNvPr id="4" name="Slide Number Placeholder 3">
            <a:extLst>
              <a:ext uri="{FF2B5EF4-FFF2-40B4-BE49-F238E27FC236}">
                <a16:creationId xmlns:a16="http://schemas.microsoft.com/office/drawing/2014/main" id="{A872261A-BAFA-8F9E-A492-934A463C4827}"/>
              </a:ext>
            </a:extLst>
          </p:cNvPr>
          <p:cNvSpPr>
            <a:spLocks noGrp="1"/>
          </p:cNvSpPr>
          <p:nvPr>
            <p:ph type="sldNum" sz="quarter" idx="5"/>
          </p:nvPr>
        </p:nvSpPr>
        <p:spPr/>
        <p:txBody>
          <a:bodyPr/>
          <a:lstStyle/>
          <a:p>
            <a:fld id="{244B382F-A572-46B9-BCD7-C17F67C2985B}" type="slidenum">
              <a:rPr lang="en-IN" smtClean="0"/>
              <a:t>40</a:t>
            </a:fld>
            <a:endParaRPr lang="en-IN"/>
          </a:p>
        </p:txBody>
      </p:sp>
    </p:spTree>
    <p:extLst>
      <p:ext uri="{BB962C8B-B14F-4D97-AF65-F5344CB8AC3E}">
        <p14:creationId xmlns:p14="http://schemas.microsoft.com/office/powerpoint/2010/main" val="1862778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27B15-CA4A-0A52-D6A6-220B434271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2FA91E-9EAD-0B1B-F0CC-B2ACFC3EF6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C97491-065F-2164-D337-6A3CB26D620C}"/>
              </a:ext>
            </a:extLst>
          </p:cNvPr>
          <p:cNvSpPr>
            <a:spLocks noGrp="1"/>
          </p:cNvSpPr>
          <p:nvPr>
            <p:ph type="body" idx="1"/>
          </p:nvPr>
        </p:nvSpPr>
        <p:spPr/>
        <p:txBody>
          <a:bodyPr/>
          <a:lstStyle/>
          <a:p>
            <a:r>
              <a:rPr lang="en-IN" dirty="0"/>
              <a:t>Box Plot: Handling time Distribution by Case Types:-</a:t>
            </a:r>
          </a:p>
          <a:p>
            <a:endParaRPr lang="en-IN" dirty="0"/>
          </a:p>
        </p:txBody>
      </p:sp>
      <p:sp>
        <p:nvSpPr>
          <p:cNvPr id="4" name="Slide Number Placeholder 3">
            <a:extLst>
              <a:ext uri="{FF2B5EF4-FFF2-40B4-BE49-F238E27FC236}">
                <a16:creationId xmlns:a16="http://schemas.microsoft.com/office/drawing/2014/main" id="{D720E5A6-9728-8952-524F-1D232F169091}"/>
              </a:ext>
            </a:extLst>
          </p:cNvPr>
          <p:cNvSpPr>
            <a:spLocks noGrp="1"/>
          </p:cNvSpPr>
          <p:nvPr>
            <p:ph type="sldNum" sz="quarter" idx="5"/>
          </p:nvPr>
        </p:nvSpPr>
        <p:spPr/>
        <p:txBody>
          <a:bodyPr/>
          <a:lstStyle/>
          <a:p>
            <a:fld id="{244B382F-A572-46B9-BCD7-C17F67C2985B}" type="slidenum">
              <a:rPr lang="en-IN" smtClean="0"/>
              <a:t>41</a:t>
            </a:fld>
            <a:endParaRPr lang="en-IN"/>
          </a:p>
        </p:txBody>
      </p:sp>
    </p:spTree>
    <p:extLst>
      <p:ext uri="{BB962C8B-B14F-4D97-AF65-F5344CB8AC3E}">
        <p14:creationId xmlns:p14="http://schemas.microsoft.com/office/powerpoint/2010/main" val="84184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Histogram: </a:t>
            </a:r>
            <a:r>
              <a:rPr lang="en-US" dirty="0"/>
              <a:t>The histogram displays the distribution of cases handled per associate, showing how most associates handle a relatively low number of cases, with a sharp decline as the case count increases. The curve overlaid on the histogram represents the distribution trend, indicating that a small subset of associates handles a disproportionately high workload. This imbalance suggests that while many associates manage fewer than 250 cases, a few handle significantly more, contributing to workload inconsistency across the team.</a:t>
            </a:r>
            <a:endParaRPr lang="en-IN" dirty="0"/>
          </a:p>
        </p:txBody>
      </p:sp>
      <p:sp>
        <p:nvSpPr>
          <p:cNvPr id="4" name="Slide Number Placeholder 3"/>
          <p:cNvSpPr>
            <a:spLocks noGrp="1"/>
          </p:cNvSpPr>
          <p:nvPr>
            <p:ph type="sldNum" sz="quarter" idx="5"/>
          </p:nvPr>
        </p:nvSpPr>
        <p:spPr/>
        <p:txBody>
          <a:bodyPr/>
          <a:lstStyle/>
          <a:p>
            <a:fld id="{244B382F-A572-46B9-BCD7-C17F67C2985B}" type="slidenum">
              <a:rPr lang="en-IN" smtClean="0"/>
              <a:t>11</a:t>
            </a:fld>
            <a:endParaRPr lang="en-IN"/>
          </a:p>
        </p:txBody>
      </p:sp>
    </p:spTree>
    <p:extLst>
      <p:ext uri="{BB962C8B-B14F-4D97-AF65-F5344CB8AC3E}">
        <p14:creationId xmlns:p14="http://schemas.microsoft.com/office/powerpoint/2010/main" val="2679962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DC010-2AA1-5AF0-3F09-954D5AAA11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BC1BBE-0788-1727-9850-3EC9996D02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C5A965-000D-3C09-948D-8B93C92F8BA5}"/>
              </a:ext>
            </a:extLst>
          </p:cNvPr>
          <p:cNvSpPr>
            <a:spLocks noGrp="1"/>
          </p:cNvSpPr>
          <p:nvPr>
            <p:ph type="body" idx="1"/>
          </p:nvPr>
        </p:nvSpPr>
        <p:spPr/>
        <p:txBody>
          <a:bodyPr/>
          <a:lstStyle/>
          <a:p>
            <a:r>
              <a:rPr lang="en-IN" dirty="0"/>
              <a:t>Histogram: Resolution time Distribution:- </a:t>
            </a:r>
            <a:r>
              <a:rPr lang="en-US" dirty="0"/>
              <a:t>The histogram in this slide illustrates the **distribution of total resolution times** for each case, indicating how long cases typically take to be resolved. Most cases are resolved relatively quickly, as evidenced by the high concentration of data points toward the left side of the graph. However, there is a **long tail** extending to the right, representing a smaller number of cases that experience significantly extended resolution times. </a:t>
            </a:r>
          </a:p>
          <a:p>
            <a:endParaRPr lang="en-US" dirty="0"/>
          </a:p>
          <a:p>
            <a:r>
              <a:rPr lang="en-US" dirty="0"/>
              <a:t>The **red line** overlayed on the histogram is a density curve, smoothing out the distribution to highlight patterns more clearly. This curve accentuates the peak of frequently occurring resolution times but also draws attention to the minority of cases that have outlier delays. These outliers likely contribute to the **high standard deviation** and variance observed in the data, underscoring operational inconsistencies that could impact customer satisfaction due to unpredictable resolution times.</a:t>
            </a:r>
            <a:endParaRPr lang="en-IN" dirty="0"/>
          </a:p>
          <a:p>
            <a:endParaRPr lang="en-IN" dirty="0"/>
          </a:p>
        </p:txBody>
      </p:sp>
      <p:sp>
        <p:nvSpPr>
          <p:cNvPr id="4" name="Slide Number Placeholder 3">
            <a:extLst>
              <a:ext uri="{FF2B5EF4-FFF2-40B4-BE49-F238E27FC236}">
                <a16:creationId xmlns:a16="http://schemas.microsoft.com/office/drawing/2014/main" id="{CFE98C61-152A-DE05-59CF-D0544B85381B}"/>
              </a:ext>
            </a:extLst>
          </p:cNvPr>
          <p:cNvSpPr>
            <a:spLocks noGrp="1"/>
          </p:cNvSpPr>
          <p:nvPr>
            <p:ph type="sldNum" sz="quarter" idx="5"/>
          </p:nvPr>
        </p:nvSpPr>
        <p:spPr/>
        <p:txBody>
          <a:bodyPr/>
          <a:lstStyle/>
          <a:p>
            <a:fld id="{244B382F-A572-46B9-BCD7-C17F67C2985B}" type="slidenum">
              <a:rPr lang="en-IN" smtClean="0"/>
              <a:t>17</a:t>
            </a:fld>
            <a:endParaRPr lang="en-IN"/>
          </a:p>
        </p:txBody>
      </p:sp>
    </p:spTree>
    <p:extLst>
      <p:ext uri="{BB962C8B-B14F-4D97-AF65-F5344CB8AC3E}">
        <p14:creationId xmlns:p14="http://schemas.microsoft.com/office/powerpoint/2010/main" val="2267432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390A5-D9D6-E7FF-7AFF-7C1C4BEF89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A61EE7-1F25-76EF-5A5A-83692CD6AE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D825CA-8DB2-D939-0DC5-F58F443EF77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070515E-9885-8837-3295-D93DC50B413B}"/>
              </a:ext>
            </a:extLst>
          </p:cNvPr>
          <p:cNvSpPr>
            <a:spLocks noGrp="1"/>
          </p:cNvSpPr>
          <p:nvPr>
            <p:ph type="sldNum" sz="quarter" idx="5"/>
          </p:nvPr>
        </p:nvSpPr>
        <p:spPr/>
        <p:txBody>
          <a:bodyPr/>
          <a:lstStyle/>
          <a:p>
            <a:fld id="{244B382F-A572-46B9-BCD7-C17F67C2985B}" type="slidenum">
              <a:rPr lang="en-IN" smtClean="0"/>
              <a:t>18</a:t>
            </a:fld>
            <a:endParaRPr lang="en-IN"/>
          </a:p>
        </p:txBody>
      </p:sp>
    </p:spTree>
    <p:extLst>
      <p:ext uri="{BB962C8B-B14F-4D97-AF65-F5344CB8AC3E}">
        <p14:creationId xmlns:p14="http://schemas.microsoft.com/office/powerpoint/2010/main" val="2392357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Histogram: Distribution of Repeat Review per case:- </a:t>
            </a:r>
            <a:r>
              <a:rPr lang="en-US" dirty="0"/>
              <a:t>The histogram highlights the distribution of repeat reviews per case. The vast majority of cases have only one review, as indicated by the tall bar at "1" on the x-axis, with a mean of 1.07 reviews per case. However, there are notable outliers, with some cases undergoing up to 19 reviews, shown as the few bars stretching towards the right of the histogram.</a:t>
            </a:r>
            <a:endParaRPr lang="en-IN" dirty="0"/>
          </a:p>
        </p:txBody>
      </p:sp>
      <p:sp>
        <p:nvSpPr>
          <p:cNvPr id="4" name="Slide Number Placeholder 3"/>
          <p:cNvSpPr>
            <a:spLocks noGrp="1"/>
          </p:cNvSpPr>
          <p:nvPr>
            <p:ph type="sldNum" sz="quarter" idx="5"/>
          </p:nvPr>
        </p:nvSpPr>
        <p:spPr/>
        <p:txBody>
          <a:bodyPr/>
          <a:lstStyle/>
          <a:p>
            <a:fld id="{244B382F-A572-46B9-BCD7-C17F67C2985B}" type="slidenum">
              <a:rPr lang="en-IN" smtClean="0"/>
              <a:t>20</a:t>
            </a:fld>
            <a:endParaRPr lang="en-IN"/>
          </a:p>
        </p:txBody>
      </p:sp>
    </p:spTree>
    <p:extLst>
      <p:ext uri="{BB962C8B-B14F-4D97-AF65-F5344CB8AC3E}">
        <p14:creationId xmlns:p14="http://schemas.microsoft.com/office/powerpoint/2010/main" val="2605241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Histogram: </a:t>
            </a:r>
            <a:r>
              <a:rPr kumimoji="0" lang="en-US" altLang="en-US"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Avg. </a:t>
            </a:r>
            <a:r>
              <a:rPr lang="en-US" altLang="en-US" b="0" dirty="0">
                <a:latin typeface="Tahoma" panose="020B0604030504040204" pitchFamily="34" charset="0"/>
                <a:ea typeface="Tahoma" panose="020B0604030504040204" pitchFamily="34" charset="0"/>
                <a:cs typeface="Tahoma" panose="020B0604030504040204" pitchFamily="34" charset="0"/>
              </a:rPr>
              <a:t>Handling Time per Associate :- </a:t>
            </a:r>
            <a:r>
              <a:rPr lang="en-US" dirty="0"/>
              <a:t>The histogram displays the distribution of average handling times per associate, showing a significant concentration of associates with lower handling times on the left side of the chart. Most associates handle cases in a relatively short time, as indicated by the tall bar at the beginning of the x-axis.</a:t>
            </a:r>
          </a:p>
          <a:p>
            <a:r>
              <a:rPr lang="en-US" dirty="0"/>
              <a:t>The </a:t>
            </a:r>
            <a:r>
              <a:rPr lang="en-US" b="1" dirty="0"/>
              <a:t>green line</a:t>
            </a:r>
            <a:r>
              <a:rPr lang="en-US" dirty="0"/>
              <a:t> overlaid on the histogram represents a </a:t>
            </a:r>
            <a:r>
              <a:rPr lang="en-US" b="1" dirty="0"/>
              <a:t>density plot</a:t>
            </a:r>
            <a:r>
              <a:rPr lang="en-US" dirty="0"/>
              <a:t>, which helps to visualize the spread and distribution of handling times more smoothly. This line shows that while most associates have low to moderate handling times, there are a few outliers with exceptionally high handling times, extending far to the right. This indicates that some associates are taking substantially longer to handle certain cases, which could suggest challenges in efficiency or proficiency among a subset of the team.</a:t>
            </a:r>
          </a:p>
          <a:p>
            <a:endParaRPr lang="en-IN" b="0" dirty="0"/>
          </a:p>
        </p:txBody>
      </p:sp>
      <p:sp>
        <p:nvSpPr>
          <p:cNvPr id="4" name="Slide Number Placeholder 3"/>
          <p:cNvSpPr>
            <a:spLocks noGrp="1"/>
          </p:cNvSpPr>
          <p:nvPr>
            <p:ph type="sldNum" sz="quarter" idx="5"/>
          </p:nvPr>
        </p:nvSpPr>
        <p:spPr/>
        <p:txBody>
          <a:bodyPr/>
          <a:lstStyle/>
          <a:p>
            <a:fld id="{244B382F-A572-46B9-BCD7-C17F67C2985B}" type="slidenum">
              <a:rPr lang="en-IN" smtClean="0"/>
              <a:t>28</a:t>
            </a:fld>
            <a:endParaRPr lang="en-IN"/>
          </a:p>
        </p:txBody>
      </p:sp>
    </p:spTree>
    <p:extLst>
      <p:ext uri="{BB962C8B-B14F-4D97-AF65-F5344CB8AC3E}">
        <p14:creationId xmlns:p14="http://schemas.microsoft.com/office/powerpoint/2010/main" val="2383097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DBB00-9EEB-0CC3-4C07-0EFA391BEA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FBE55F-0F5A-8931-6217-BAEA82A9FC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01F4D3-C986-BF0E-B8C3-8FC3B82AA966}"/>
              </a:ext>
            </a:extLst>
          </p:cNvPr>
          <p:cNvSpPr>
            <a:spLocks noGrp="1"/>
          </p:cNvSpPr>
          <p:nvPr>
            <p:ph type="body" idx="1"/>
          </p:nvPr>
        </p:nvSpPr>
        <p:spPr/>
        <p:txBody>
          <a:bodyPr/>
          <a:lstStyle/>
          <a:p>
            <a:r>
              <a:rPr lang="en-IN" dirty="0"/>
              <a:t>Histogram: </a:t>
            </a:r>
            <a:r>
              <a:rPr lang="en-US" sz="1200" b="1" dirty="0">
                <a:latin typeface="Tahoma" panose="020B0604030504040204" pitchFamily="34" charset="0"/>
                <a:ea typeface="Tahoma" panose="020B0604030504040204" pitchFamily="34" charset="0"/>
                <a:cs typeface="Tahoma" panose="020B0604030504040204" pitchFamily="34" charset="0"/>
              </a:rPr>
              <a:t>Percentage of Ops Waiting Per Associate</a:t>
            </a:r>
            <a:r>
              <a:rPr lang="en-US" sz="1200" dirty="0">
                <a:latin typeface="Tahoma" panose="020B0604030504040204" pitchFamily="34" charset="0"/>
                <a:ea typeface="Tahoma" panose="020B0604030504040204" pitchFamily="34" charset="0"/>
                <a:cs typeface="Tahoma" panose="020B0604030504040204" pitchFamily="34" charset="0"/>
              </a:rPr>
              <a:t> </a:t>
            </a:r>
            <a:r>
              <a:rPr lang="en-IN" dirty="0"/>
              <a:t>:- </a:t>
            </a:r>
            <a:r>
              <a:rPr lang="en-US" dirty="0"/>
              <a:t>The histogram in the slide illustrates the distribution of the percentage of **OPS_WAITING** decisions across associates, showing how frequently associates mark cases as "waiting" rather than making an immediate decision. The high variability in OPS_WAITING rates, as shown by the broad range of values from 0% to 100%, suggests that some associates consistently rely on OPS_WAITING, while others rarely use it. </a:t>
            </a:r>
          </a:p>
          <a:p>
            <a:endParaRPr lang="en-US" dirty="0"/>
          </a:p>
          <a:p>
            <a:r>
              <a:rPr lang="en-US" dirty="0"/>
              <a:t>The **orange density curve** overlaid on the histogram provides a smoother representation of the distribution, indicating a peak around 40%, where many associates fall. This curve highlights the spread and frequency of different OPS_WAITING percentages, with outliers at both extremes. Some associates display unusually high dependency on OPS_WAITING, pointing to possible decision-making challenges or a lack of confidence in resolving cases immediately, leading to potential delays in case handling.</a:t>
            </a:r>
            <a:endParaRPr lang="en-IN" dirty="0"/>
          </a:p>
          <a:p>
            <a:endParaRPr lang="en-IN" dirty="0"/>
          </a:p>
        </p:txBody>
      </p:sp>
      <p:sp>
        <p:nvSpPr>
          <p:cNvPr id="4" name="Slide Number Placeholder 3">
            <a:extLst>
              <a:ext uri="{FF2B5EF4-FFF2-40B4-BE49-F238E27FC236}">
                <a16:creationId xmlns:a16="http://schemas.microsoft.com/office/drawing/2014/main" id="{7371B957-A30E-07D2-DA4B-CC9CD3E9D530}"/>
              </a:ext>
            </a:extLst>
          </p:cNvPr>
          <p:cNvSpPr>
            <a:spLocks noGrp="1"/>
          </p:cNvSpPr>
          <p:nvPr>
            <p:ph type="sldNum" sz="quarter" idx="5"/>
          </p:nvPr>
        </p:nvSpPr>
        <p:spPr/>
        <p:txBody>
          <a:bodyPr/>
          <a:lstStyle/>
          <a:p>
            <a:fld id="{244B382F-A572-46B9-BCD7-C17F67C2985B}" type="slidenum">
              <a:rPr lang="en-IN" smtClean="0"/>
              <a:t>29</a:t>
            </a:fld>
            <a:endParaRPr lang="en-IN"/>
          </a:p>
        </p:txBody>
      </p:sp>
    </p:spTree>
    <p:extLst>
      <p:ext uri="{BB962C8B-B14F-4D97-AF65-F5344CB8AC3E}">
        <p14:creationId xmlns:p14="http://schemas.microsoft.com/office/powerpoint/2010/main" val="1802436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Histogram: Distribution of Repeat Review per case:- </a:t>
            </a:r>
            <a:r>
              <a:rPr lang="en-US" dirty="0"/>
              <a:t>The histogram highlights the distribution of repeat reviews per case. The vast majority of cases have only one review, as indicated by the tall bar at "1" on the x-axis, with a mean of 1.07 reviews per case. However, there are notable outliers, with some cases undergoing up to 19 reviews, shown as the few bars stretching towards the right of the histogram.</a:t>
            </a:r>
            <a:endParaRPr lang="en-IN" dirty="0"/>
          </a:p>
          <a:p>
            <a:endParaRPr lang="en-IN" dirty="0"/>
          </a:p>
        </p:txBody>
      </p:sp>
      <p:sp>
        <p:nvSpPr>
          <p:cNvPr id="4" name="Slide Number Placeholder 3"/>
          <p:cNvSpPr>
            <a:spLocks noGrp="1"/>
          </p:cNvSpPr>
          <p:nvPr>
            <p:ph type="sldNum" sz="quarter" idx="5"/>
          </p:nvPr>
        </p:nvSpPr>
        <p:spPr/>
        <p:txBody>
          <a:bodyPr/>
          <a:lstStyle/>
          <a:p>
            <a:fld id="{244B382F-A572-46B9-BCD7-C17F67C2985B}" type="slidenum">
              <a:rPr lang="en-IN" smtClean="0"/>
              <a:t>32</a:t>
            </a:fld>
            <a:endParaRPr lang="en-IN"/>
          </a:p>
        </p:txBody>
      </p:sp>
    </p:spTree>
    <p:extLst>
      <p:ext uri="{BB962C8B-B14F-4D97-AF65-F5344CB8AC3E}">
        <p14:creationId xmlns:p14="http://schemas.microsoft.com/office/powerpoint/2010/main" val="4101474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E839B-D2D7-EC86-687C-8BCC66870C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DE2DB0-5696-1E74-9C32-4BB43A370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75F468-697A-2897-8ADE-820416CF33AD}"/>
              </a:ext>
            </a:extLst>
          </p:cNvPr>
          <p:cNvSpPr>
            <a:spLocks noGrp="1"/>
          </p:cNvSpPr>
          <p:nvPr>
            <p:ph type="body" idx="1"/>
          </p:nvPr>
        </p:nvSpPr>
        <p:spPr/>
        <p:txBody>
          <a:bodyPr/>
          <a:lstStyle/>
          <a:p>
            <a:r>
              <a:rPr lang="en-IN" dirty="0"/>
              <a:t>Histogram: Resolution time Distribution:- </a:t>
            </a:r>
            <a:r>
              <a:rPr lang="en-US" dirty="0"/>
              <a:t>The histogram in this slide illustrates the **distribution of total resolution times** for each case, indicating how long cases typically take to be resolved. Most cases are resolved relatively quickly, as evidenced by the high concentration of data points toward the left side of the graph. However, there is a **long tail** extending to the right, representing a smaller number of cases that experience significantly extended resolution times. </a:t>
            </a:r>
          </a:p>
          <a:p>
            <a:endParaRPr lang="en-US" dirty="0"/>
          </a:p>
          <a:p>
            <a:r>
              <a:rPr lang="en-US" dirty="0"/>
              <a:t>The **red line** overlayed on the histogram is a density curve, smoothing out the distribution to highlight patterns more clearly. This curve accentuates the peak of frequently occurring resolution times but also draws attention to the minority of cases that have outlier delays. These outliers likely contribute to the **high standard deviation** and variance observed in the data, underscoring operational inconsistencies that could impact customer satisfaction due to unpredictable resolution times.</a:t>
            </a:r>
            <a:endParaRPr lang="en-IN" dirty="0"/>
          </a:p>
          <a:p>
            <a:endParaRPr lang="en-IN" dirty="0"/>
          </a:p>
        </p:txBody>
      </p:sp>
      <p:sp>
        <p:nvSpPr>
          <p:cNvPr id="4" name="Slide Number Placeholder 3">
            <a:extLst>
              <a:ext uri="{FF2B5EF4-FFF2-40B4-BE49-F238E27FC236}">
                <a16:creationId xmlns:a16="http://schemas.microsoft.com/office/drawing/2014/main" id="{AA8A3756-409D-BE4C-214B-3BCC3F86960E}"/>
              </a:ext>
            </a:extLst>
          </p:cNvPr>
          <p:cNvSpPr>
            <a:spLocks noGrp="1"/>
          </p:cNvSpPr>
          <p:nvPr>
            <p:ph type="sldNum" sz="quarter" idx="5"/>
          </p:nvPr>
        </p:nvSpPr>
        <p:spPr/>
        <p:txBody>
          <a:bodyPr/>
          <a:lstStyle/>
          <a:p>
            <a:fld id="{244B382F-A572-46B9-BCD7-C17F67C2985B}" type="slidenum">
              <a:rPr lang="en-IN" smtClean="0"/>
              <a:t>33</a:t>
            </a:fld>
            <a:endParaRPr lang="en-IN"/>
          </a:p>
        </p:txBody>
      </p:sp>
    </p:spTree>
    <p:extLst>
      <p:ext uri="{BB962C8B-B14F-4D97-AF65-F5344CB8AC3E}">
        <p14:creationId xmlns:p14="http://schemas.microsoft.com/office/powerpoint/2010/main" val="51671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rgbClr val="9FE770"/>
          </a:solidFill>
        </p:spPr>
        <p:txBody>
          <a:bodyPr wrap="square" lIns="0" tIns="0" rIns="0" bIns="0" rtlCol="0"/>
          <a:lstStyle/>
          <a:p>
            <a:endParaRPr/>
          </a:p>
        </p:txBody>
      </p:sp>
      <p:sp>
        <p:nvSpPr>
          <p:cNvPr id="2" name="Holder 2"/>
          <p:cNvSpPr>
            <a:spLocks noGrp="1"/>
          </p:cNvSpPr>
          <p:nvPr>
            <p:ph type="ctrTitle"/>
          </p:nvPr>
        </p:nvSpPr>
        <p:spPr>
          <a:xfrm>
            <a:off x="7500386" y="6686219"/>
            <a:ext cx="3287227" cy="877570"/>
          </a:xfrm>
          <a:prstGeom prst="rect">
            <a:avLst/>
          </a:prstGeom>
        </p:spPr>
        <p:txBody>
          <a:bodyPr wrap="square" lIns="0" tIns="0" rIns="0" bIns="0">
            <a:spAutoFit/>
          </a:bodyPr>
          <a:lstStyle>
            <a:lvl1pPr>
              <a:defRPr sz="3200" b="1" i="0">
                <a:solidFill>
                  <a:srgbClr val="163300"/>
                </a:solidFill>
                <a:latin typeface="Tahoma"/>
                <a:cs typeface="Tahoma"/>
              </a:defRPr>
            </a:lvl1pPr>
          </a:lstStyle>
          <a:p>
            <a:endParaRPr/>
          </a:p>
        </p:txBody>
      </p:sp>
      <p:sp>
        <p:nvSpPr>
          <p:cNvPr id="3" name="Holder 3"/>
          <p:cNvSpPr>
            <a:spLocks noGrp="1"/>
          </p:cNvSpPr>
          <p:nvPr>
            <p:ph type="subTitle" idx="4"/>
          </p:nvPr>
        </p:nvSpPr>
        <p:spPr>
          <a:xfrm>
            <a:off x="2413352" y="6284976"/>
            <a:ext cx="13461295" cy="118364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E31902E5-219B-4EDF-AE6C-DF778907396D}" type="datetime1">
              <a:rPr lang="en-US" smtClean="0"/>
              <a:t>11/12/2024</a:t>
            </a:fld>
            <a:endParaRPr lang="en-US"/>
          </a:p>
        </p:txBody>
      </p:sp>
      <p:sp>
        <p:nvSpPr>
          <p:cNvPr id="6" name="Holder 6"/>
          <p:cNvSpPr>
            <a:spLocks noGrp="1"/>
          </p:cNvSpPr>
          <p:nvPr>
            <p:ph type="sldNum" sz="quarter" idx="7"/>
          </p:nvPr>
        </p:nvSpPr>
        <p:spPr/>
        <p:txBody>
          <a:bodyPr lIns="0" tIns="0" rIns="0" bIns="0"/>
          <a:lstStyle>
            <a:lvl1pPr>
              <a:defRPr sz="2400" b="0" i="0">
                <a:solidFill>
                  <a:srgbClr val="5C704D"/>
                </a:solidFill>
                <a:latin typeface="Tahoma"/>
                <a:cs typeface="Tahoma"/>
              </a:defRPr>
            </a:lvl1pPr>
          </a:lstStyle>
          <a:p>
            <a:pPr marL="88265">
              <a:lnSpc>
                <a:spcPct val="100000"/>
              </a:lnSpc>
              <a:spcBef>
                <a:spcPts val="25"/>
              </a:spcBef>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1" i="0">
                <a:solidFill>
                  <a:srgbClr val="163300"/>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EFFA329-69F2-4F32-9981-DA0CA8FA1988}" type="datetime1">
              <a:rPr lang="en-US" smtClean="0"/>
              <a:t>11/12/2024</a:t>
            </a:fld>
            <a:endParaRPr lang="en-US"/>
          </a:p>
        </p:txBody>
      </p:sp>
      <p:sp>
        <p:nvSpPr>
          <p:cNvPr id="6" name="Holder 6"/>
          <p:cNvSpPr>
            <a:spLocks noGrp="1"/>
          </p:cNvSpPr>
          <p:nvPr>
            <p:ph type="sldNum" sz="quarter" idx="7"/>
          </p:nvPr>
        </p:nvSpPr>
        <p:spPr/>
        <p:txBody>
          <a:bodyPr lIns="0" tIns="0" rIns="0" bIns="0"/>
          <a:lstStyle>
            <a:lvl1pPr>
              <a:defRPr sz="2400" b="0" i="0">
                <a:solidFill>
                  <a:srgbClr val="5C704D"/>
                </a:solidFill>
                <a:latin typeface="Tahoma"/>
                <a:cs typeface="Tahoma"/>
              </a:defRPr>
            </a:lvl1pPr>
          </a:lstStyle>
          <a:p>
            <a:pPr marL="88265">
              <a:lnSpc>
                <a:spcPct val="100000"/>
              </a:lnSpc>
              <a:spcBef>
                <a:spcPts val="25"/>
              </a:spcBef>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rgbClr val="FFD7EE"/>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200" b="1" i="0">
                <a:solidFill>
                  <a:srgbClr val="163300"/>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9C6A21B1-04CF-4B70-AC26-E14944F0CD19}" type="datetime1">
              <a:rPr lang="en-US" smtClean="0"/>
              <a:t>11/12/2024</a:t>
            </a:fld>
            <a:endParaRPr lang="en-US"/>
          </a:p>
        </p:txBody>
      </p:sp>
      <p:sp>
        <p:nvSpPr>
          <p:cNvPr id="7" name="Holder 7"/>
          <p:cNvSpPr>
            <a:spLocks noGrp="1"/>
          </p:cNvSpPr>
          <p:nvPr>
            <p:ph type="sldNum" sz="quarter" idx="7"/>
          </p:nvPr>
        </p:nvSpPr>
        <p:spPr/>
        <p:txBody>
          <a:bodyPr lIns="0" tIns="0" rIns="0" bIns="0"/>
          <a:lstStyle>
            <a:lvl1pPr>
              <a:defRPr sz="2400" b="0" i="0">
                <a:solidFill>
                  <a:srgbClr val="5C704D"/>
                </a:solidFill>
                <a:latin typeface="Tahoma"/>
                <a:cs typeface="Tahoma"/>
              </a:defRPr>
            </a:lvl1pPr>
          </a:lstStyle>
          <a:p>
            <a:pPr marL="88265">
              <a:lnSpc>
                <a:spcPct val="100000"/>
              </a:lnSpc>
              <a:spcBef>
                <a:spcPts val="25"/>
              </a:spcBef>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1" i="0">
                <a:solidFill>
                  <a:srgbClr val="163300"/>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C2306BD0-2BC2-4C5D-AD9E-D303BBDF6C99}" type="datetime1">
              <a:rPr lang="en-US" smtClean="0"/>
              <a:t>11/12/2024</a:t>
            </a:fld>
            <a:endParaRPr lang="en-US"/>
          </a:p>
        </p:txBody>
      </p:sp>
      <p:sp>
        <p:nvSpPr>
          <p:cNvPr id="5" name="Holder 5"/>
          <p:cNvSpPr>
            <a:spLocks noGrp="1"/>
          </p:cNvSpPr>
          <p:nvPr>
            <p:ph type="sldNum" sz="quarter" idx="7"/>
          </p:nvPr>
        </p:nvSpPr>
        <p:spPr/>
        <p:txBody>
          <a:bodyPr lIns="0" tIns="0" rIns="0" bIns="0"/>
          <a:lstStyle>
            <a:lvl1pPr>
              <a:defRPr sz="2400" b="0" i="0">
                <a:solidFill>
                  <a:srgbClr val="5C704D"/>
                </a:solidFill>
                <a:latin typeface="Tahoma"/>
                <a:cs typeface="Tahoma"/>
              </a:defRPr>
            </a:lvl1pPr>
          </a:lstStyle>
          <a:p>
            <a:pPr marL="88265">
              <a:lnSpc>
                <a:spcPct val="100000"/>
              </a:lnSpc>
              <a:spcBef>
                <a:spcPts val="25"/>
              </a:spcBef>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7461884"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0F8E6C6A-0978-42B8-8CB2-2261A4CDE7B8}" type="datetime1">
              <a:rPr lang="en-US" smtClean="0"/>
              <a:t>11/12/2024</a:t>
            </a:fld>
            <a:endParaRPr lang="en-US"/>
          </a:p>
        </p:txBody>
      </p:sp>
      <p:sp>
        <p:nvSpPr>
          <p:cNvPr id="4" name="Holder 4"/>
          <p:cNvSpPr>
            <a:spLocks noGrp="1"/>
          </p:cNvSpPr>
          <p:nvPr>
            <p:ph type="sldNum" sz="quarter" idx="7"/>
          </p:nvPr>
        </p:nvSpPr>
        <p:spPr/>
        <p:txBody>
          <a:bodyPr lIns="0" tIns="0" rIns="0" bIns="0"/>
          <a:lstStyle>
            <a:lvl1pPr>
              <a:defRPr sz="2400" b="0" i="0">
                <a:solidFill>
                  <a:srgbClr val="5C704D"/>
                </a:solidFill>
                <a:latin typeface="Tahoma"/>
                <a:cs typeface="Tahoma"/>
              </a:defRPr>
            </a:lvl1pPr>
          </a:lstStyle>
          <a:p>
            <a:pPr marL="88265">
              <a:lnSpc>
                <a:spcPct val="100000"/>
              </a:lnSpc>
              <a:spcBef>
                <a:spcPts val="25"/>
              </a:spcBef>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57224" y="305283"/>
            <a:ext cx="13931900" cy="817880"/>
          </a:xfrm>
          <a:prstGeom prst="rect">
            <a:avLst/>
          </a:prstGeom>
        </p:spPr>
        <p:txBody>
          <a:bodyPr wrap="square" lIns="0" tIns="0" rIns="0" bIns="0">
            <a:spAutoFit/>
          </a:bodyPr>
          <a:lstStyle>
            <a:lvl1pPr>
              <a:defRPr sz="5200" b="1" i="0">
                <a:solidFill>
                  <a:srgbClr val="163300"/>
                </a:solidFill>
                <a:latin typeface="Tahoma"/>
                <a:cs typeface="Tahoma"/>
              </a:defRPr>
            </a:lvl1pPr>
          </a:lstStyle>
          <a:p>
            <a:endParaRPr/>
          </a:p>
        </p:txBody>
      </p:sp>
      <p:sp>
        <p:nvSpPr>
          <p:cNvPr id="3" name="Holder 3"/>
          <p:cNvSpPr>
            <a:spLocks noGrp="1"/>
          </p:cNvSpPr>
          <p:nvPr>
            <p:ph type="body" idx="1"/>
          </p:nvPr>
        </p:nvSpPr>
        <p:spPr>
          <a:xfrm>
            <a:off x="1281449" y="2419562"/>
            <a:ext cx="15296515" cy="689990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4AF384FA-9669-4FB5-8C1A-DC754037CC3A}" type="datetime1">
              <a:rPr lang="en-US" smtClean="0"/>
              <a:t>11/12/2024</a:t>
            </a:fld>
            <a:endParaRPr lang="en-US"/>
          </a:p>
        </p:txBody>
      </p:sp>
      <p:sp>
        <p:nvSpPr>
          <p:cNvPr id="6" name="Holder 6"/>
          <p:cNvSpPr>
            <a:spLocks noGrp="1"/>
          </p:cNvSpPr>
          <p:nvPr>
            <p:ph type="sldNum" sz="quarter" idx="7"/>
          </p:nvPr>
        </p:nvSpPr>
        <p:spPr>
          <a:xfrm>
            <a:off x="17625176" y="9646260"/>
            <a:ext cx="462280" cy="394334"/>
          </a:xfrm>
          <a:prstGeom prst="rect">
            <a:avLst/>
          </a:prstGeom>
        </p:spPr>
        <p:txBody>
          <a:bodyPr wrap="square" lIns="0" tIns="0" rIns="0" bIns="0">
            <a:spAutoFit/>
          </a:bodyPr>
          <a:lstStyle>
            <a:lvl1pPr>
              <a:defRPr sz="2400" b="0" i="0">
                <a:solidFill>
                  <a:srgbClr val="5C704D"/>
                </a:solidFill>
                <a:latin typeface="Tahoma"/>
                <a:cs typeface="Tahoma"/>
              </a:defRPr>
            </a:lvl1pPr>
          </a:lstStyle>
          <a:p>
            <a:pPr marL="88265">
              <a:lnSpc>
                <a:spcPct val="100000"/>
              </a:lnSpc>
              <a:spcBef>
                <a:spcPts val="25"/>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themeOverride" Target="../theme/themeOverride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7.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pic>
          <p:nvPicPr>
            <p:cNvPr id="4" name="object 4"/>
            <p:cNvPicPr/>
            <p:nvPr/>
          </p:nvPicPr>
          <p:blipFill>
            <a:blip r:embed="rId3" cstate="print"/>
            <a:stretch>
              <a:fillRect/>
            </a:stretch>
          </p:blipFill>
          <p:spPr>
            <a:xfrm>
              <a:off x="16221600" y="9590400"/>
              <a:ext cx="1756799" cy="402599"/>
            </a:xfrm>
            <a:prstGeom prst="rect">
              <a:avLst/>
            </a:prstGeom>
          </p:spPr>
        </p:pic>
      </p:grpSp>
      <p:sp>
        <p:nvSpPr>
          <p:cNvPr id="5" name="object 5"/>
          <p:cNvSpPr txBox="1">
            <a:spLocks noGrp="1"/>
          </p:cNvSpPr>
          <p:nvPr>
            <p:ph type="title"/>
          </p:nvPr>
        </p:nvSpPr>
        <p:spPr>
          <a:xfrm>
            <a:off x="275300" y="0"/>
            <a:ext cx="16564900" cy="2898229"/>
          </a:xfrm>
          <a:prstGeom prst="rect">
            <a:avLst/>
          </a:prstGeom>
        </p:spPr>
        <p:txBody>
          <a:bodyPr vert="horz" wrap="square" lIns="0" tIns="469900" rIns="0" bIns="0" rtlCol="0">
            <a:spAutoFit/>
          </a:bodyPr>
          <a:lstStyle/>
          <a:p>
            <a:pPr marL="12700" marR="5080" algn="l">
              <a:lnSpc>
                <a:spcPct val="75000"/>
              </a:lnSpc>
              <a:spcBef>
                <a:spcPts val="3700"/>
              </a:spcBef>
            </a:pPr>
            <a:r>
              <a:rPr lang="en-IN" sz="7000" spc="409" dirty="0">
                <a:solidFill>
                  <a:srgbClr val="9FE770"/>
                </a:solidFill>
              </a:rPr>
              <a:t>OPERATIONAL HEALTH</a:t>
            </a:r>
            <a:br>
              <a:rPr lang="en-IN" sz="7000" spc="409" dirty="0">
                <a:solidFill>
                  <a:srgbClr val="9FE770"/>
                </a:solidFill>
              </a:rPr>
            </a:br>
            <a:r>
              <a:rPr lang="en-IN" sz="7000" spc="409" dirty="0">
                <a:solidFill>
                  <a:srgbClr val="9FE770"/>
                </a:solidFill>
              </a:rPr>
              <a:t>AND CAPACITY</a:t>
            </a:r>
            <a:br>
              <a:rPr lang="en-IN" sz="7000" spc="409" dirty="0">
                <a:solidFill>
                  <a:srgbClr val="9FE770"/>
                </a:solidFill>
              </a:rPr>
            </a:br>
            <a:r>
              <a:rPr lang="en-IN" sz="7000" spc="409" dirty="0">
                <a:solidFill>
                  <a:srgbClr val="9FE770"/>
                </a:solidFill>
              </a:rPr>
              <a:t>PLANNING ANALYSIS </a:t>
            </a:r>
            <a:endParaRPr sz="7000" dirty="0"/>
          </a:p>
        </p:txBody>
      </p:sp>
      <p:sp>
        <p:nvSpPr>
          <p:cNvPr id="6" name="object 6"/>
          <p:cNvSpPr txBox="1"/>
          <p:nvPr/>
        </p:nvSpPr>
        <p:spPr>
          <a:xfrm>
            <a:off x="275300" y="9628509"/>
            <a:ext cx="2500630" cy="482600"/>
          </a:xfrm>
          <a:prstGeom prst="rect">
            <a:avLst/>
          </a:prstGeom>
        </p:spPr>
        <p:txBody>
          <a:bodyPr vert="horz" wrap="square" lIns="0" tIns="12700" rIns="0" bIns="0" rtlCol="0">
            <a:spAutoFit/>
          </a:bodyPr>
          <a:lstStyle/>
          <a:p>
            <a:pPr marL="12700">
              <a:lnSpc>
                <a:spcPct val="100000"/>
              </a:lnSpc>
              <a:spcBef>
                <a:spcPts val="100"/>
              </a:spcBef>
            </a:pPr>
            <a:r>
              <a:rPr lang="en-IN" sz="3000" spc="120" dirty="0">
                <a:solidFill>
                  <a:srgbClr val="9FE770"/>
                </a:solidFill>
                <a:latin typeface="Tahoma"/>
                <a:cs typeface="Tahoma"/>
              </a:rPr>
              <a:t>11</a:t>
            </a:r>
            <a:r>
              <a:rPr sz="3000" spc="-140" dirty="0">
                <a:solidFill>
                  <a:srgbClr val="9FE770"/>
                </a:solidFill>
                <a:latin typeface="Tahoma"/>
                <a:cs typeface="Tahoma"/>
              </a:rPr>
              <a:t> </a:t>
            </a:r>
            <a:r>
              <a:rPr lang="en-IN" sz="3000" spc="170" dirty="0">
                <a:solidFill>
                  <a:srgbClr val="9FE770"/>
                </a:solidFill>
                <a:latin typeface="Tahoma"/>
                <a:cs typeface="Tahoma"/>
              </a:rPr>
              <a:t>Nov</a:t>
            </a:r>
            <a:r>
              <a:rPr sz="3000" spc="-140" dirty="0">
                <a:solidFill>
                  <a:srgbClr val="9FE770"/>
                </a:solidFill>
                <a:latin typeface="Tahoma"/>
                <a:cs typeface="Tahoma"/>
              </a:rPr>
              <a:t> </a:t>
            </a:r>
            <a:r>
              <a:rPr sz="3000" spc="210" dirty="0">
                <a:solidFill>
                  <a:srgbClr val="9FE770"/>
                </a:solidFill>
                <a:latin typeface="Tahoma"/>
                <a:cs typeface="Tahoma"/>
              </a:rPr>
              <a:t>202</a:t>
            </a:r>
            <a:r>
              <a:rPr lang="en-IN" sz="3000" spc="210" dirty="0">
                <a:solidFill>
                  <a:srgbClr val="9FE770"/>
                </a:solidFill>
                <a:latin typeface="Tahoma"/>
                <a:cs typeface="Tahoma"/>
              </a:rPr>
              <a:t>4</a:t>
            </a:r>
            <a:endParaRPr sz="3000" dirty="0">
              <a:latin typeface="Tahoma"/>
              <a:cs typeface="Tahoma"/>
            </a:endParaRPr>
          </a:p>
        </p:txBody>
      </p:sp>
      <p:sp>
        <p:nvSpPr>
          <p:cNvPr id="8" name="object 6">
            <a:extLst>
              <a:ext uri="{FF2B5EF4-FFF2-40B4-BE49-F238E27FC236}">
                <a16:creationId xmlns:a16="http://schemas.microsoft.com/office/drawing/2014/main" id="{3067EE4D-1B9D-8FBC-E64F-90624730BF70}"/>
              </a:ext>
            </a:extLst>
          </p:cNvPr>
          <p:cNvSpPr txBox="1"/>
          <p:nvPr/>
        </p:nvSpPr>
        <p:spPr>
          <a:xfrm>
            <a:off x="275300" y="9211319"/>
            <a:ext cx="3610900" cy="474489"/>
          </a:xfrm>
          <a:prstGeom prst="rect">
            <a:avLst/>
          </a:prstGeom>
        </p:spPr>
        <p:txBody>
          <a:bodyPr vert="horz" wrap="square" lIns="0" tIns="12700" rIns="0" bIns="0" rtlCol="0">
            <a:spAutoFit/>
          </a:bodyPr>
          <a:lstStyle/>
          <a:p>
            <a:pPr marL="12700">
              <a:lnSpc>
                <a:spcPct val="100000"/>
              </a:lnSpc>
              <a:spcBef>
                <a:spcPts val="100"/>
              </a:spcBef>
            </a:pPr>
            <a:r>
              <a:rPr lang="en-IN" sz="3000" spc="120" dirty="0">
                <a:solidFill>
                  <a:srgbClr val="9FE770"/>
                </a:solidFill>
                <a:latin typeface="Tahoma"/>
                <a:cs typeface="Tahoma"/>
              </a:rPr>
              <a:t>SIDDHANT BAJPAI</a:t>
            </a:r>
            <a:endParaRPr sz="3000" dirty="0">
              <a:latin typeface="Tahoma"/>
              <a:cs typeface="Tahoma"/>
            </a:endParaRPr>
          </a:p>
        </p:txBody>
      </p:sp>
      <p:sp>
        <p:nvSpPr>
          <p:cNvPr id="9" name="object 6">
            <a:extLst>
              <a:ext uri="{FF2B5EF4-FFF2-40B4-BE49-F238E27FC236}">
                <a16:creationId xmlns:a16="http://schemas.microsoft.com/office/drawing/2014/main" id="{A62AF315-88D0-E3EF-739D-BE12553458C1}"/>
              </a:ext>
            </a:extLst>
          </p:cNvPr>
          <p:cNvSpPr txBox="1"/>
          <p:nvPr/>
        </p:nvSpPr>
        <p:spPr>
          <a:xfrm>
            <a:off x="275300" y="7358555"/>
            <a:ext cx="3610900" cy="474489"/>
          </a:xfrm>
          <a:prstGeom prst="rect">
            <a:avLst/>
          </a:prstGeom>
        </p:spPr>
        <p:txBody>
          <a:bodyPr vert="horz" wrap="square" lIns="0" tIns="12700" rIns="0" bIns="0" rtlCol="0">
            <a:spAutoFit/>
          </a:bodyPr>
          <a:lstStyle/>
          <a:p>
            <a:pPr marL="12700">
              <a:lnSpc>
                <a:spcPct val="100000"/>
              </a:lnSpc>
              <a:spcBef>
                <a:spcPts val="100"/>
              </a:spcBef>
            </a:pPr>
            <a:r>
              <a:rPr lang="en-IN" sz="3000" b="1" spc="120" dirty="0">
                <a:solidFill>
                  <a:schemeClr val="accent3">
                    <a:lumMod val="50000"/>
                  </a:schemeClr>
                </a:solidFill>
                <a:latin typeface="Tahoma"/>
                <a:cs typeface="Tahoma"/>
              </a:rPr>
              <a:t>CASE STUDY</a:t>
            </a:r>
            <a:endParaRPr sz="3000" b="1" dirty="0">
              <a:solidFill>
                <a:schemeClr val="accent3">
                  <a:lumMod val="50000"/>
                </a:schemeClr>
              </a:solidFill>
              <a:latin typeface="Tahoma"/>
              <a:cs typeface="Tahoma"/>
            </a:endParaRPr>
          </a:p>
        </p:txBody>
      </p:sp>
      <p:sp>
        <p:nvSpPr>
          <p:cNvPr id="12" name="Slide Number Placeholder 11">
            <a:extLst>
              <a:ext uri="{FF2B5EF4-FFF2-40B4-BE49-F238E27FC236}">
                <a16:creationId xmlns:a16="http://schemas.microsoft.com/office/drawing/2014/main" id="{0354036E-B405-9B61-29DD-77DF42B64ABC}"/>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1</a:t>
            </a:fld>
            <a:endParaRPr lang="en-IN" spc="1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F961D4-EAC4-7691-2C2E-262102B317D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F221233-5B9B-AEA3-3C7B-0912E70C2A59}"/>
              </a:ext>
            </a:extLst>
          </p:cNvPr>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chemeClr val="accent4">
              <a:lumMod val="60000"/>
              <a:lumOff val="40000"/>
            </a:schemeClr>
          </a:solidFill>
        </p:spPr>
        <p:txBody>
          <a:bodyPr wrap="square" lIns="0" tIns="0" rIns="0" bIns="0" rtlCol="0"/>
          <a:lstStyle/>
          <a:p>
            <a:endParaRPr/>
          </a:p>
        </p:txBody>
      </p:sp>
      <p:sp>
        <p:nvSpPr>
          <p:cNvPr id="4" name="object 4">
            <a:extLst>
              <a:ext uri="{FF2B5EF4-FFF2-40B4-BE49-F238E27FC236}">
                <a16:creationId xmlns:a16="http://schemas.microsoft.com/office/drawing/2014/main" id="{9B644EE9-1D36-88D7-90AC-C91427CDEF0E}"/>
              </a:ext>
            </a:extLst>
          </p:cNvPr>
          <p:cNvSpPr txBox="1"/>
          <p:nvPr/>
        </p:nvSpPr>
        <p:spPr>
          <a:xfrm>
            <a:off x="17815245" y="9646260"/>
            <a:ext cx="272415" cy="372538"/>
          </a:xfrm>
          <a:prstGeom prst="rect">
            <a:avLst/>
          </a:prstGeom>
        </p:spPr>
        <p:txBody>
          <a:bodyPr vert="horz" wrap="square" lIns="0" tIns="3175" rIns="0" bIns="0" rtlCol="0">
            <a:spAutoFit/>
          </a:bodyPr>
          <a:lstStyle/>
          <a:p>
            <a:pPr marL="38100">
              <a:lnSpc>
                <a:spcPct val="100000"/>
              </a:lnSpc>
              <a:spcBef>
                <a:spcPts val="25"/>
              </a:spcBef>
            </a:pPr>
            <a:endParaRPr sz="2400" dirty="0">
              <a:latin typeface="Tahoma"/>
              <a:cs typeface="Tahoma"/>
            </a:endParaRPr>
          </a:p>
        </p:txBody>
      </p:sp>
      <p:graphicFrame>
        <p:nvGraphicFramePr>
          <p:cNvPr id="5" name="Table 4">
            <a:extLst>
              <a:ext uri="{FF2B5EF4-FFF2-40B4-BE49-F238E27FC236}">
                <a16:creationId xmlns:a16="http://schemas.microsoft.com/office/drawing/2014/main" id="{7899308E-5A26-7DDC-E653-B01EB6926307}"/>
              </a:ext>
            </a:extLst>
          </p:cNvPr>
          <p:cNvGraphicFramePr>
            <a:graphicFrameLocks noGrp="1"/>
          </p:cNvGraphicFramePr>
          <p:nvPr>
            <p:extLst>
              <p:ext uri="{D42A27DB-BD31-4B8C-83A1-F6EECF244321}">
                <p14:modId xmlns:p14="http://schemas.microsoft.com/office/powerpoint/2010/main" val="1776899510"/>
              </p:ext>
            </p:extLst>
          </p:nvPr>
        </p:nvGraphicFramePr>
        <p:xfrm>
          <a:off x="7363097" y="1634203"/>
          <a:ext cx="9805714" cy="5159528"/>
        </p:xfrm>
        <a:graphic>
          <a:graphicData uri="http://schemas.openxmlformats.org/drawingml/2006/table">
            <a:tbl>
              <a:tblPr>
                <a:tableStyleId>{775DCB02-9BB8-47FD-8907-85C794F793BA}</a:tableStyleId>
              </a:tblPr>
              <a:tblGrid>
                <a:gridCol w="1805356">
                  <a:extLst>
                    <a:ext uri="{9D8B030D-6E8A-4147-A177-3AD203B41FA5}">
                      <a16:colId xmlns:a16="http://schemas.microsoft.com/office/drawing/2014/main" val="4091430213"/>
                    </a:ext>
                  </a:extLst>
                </a:gridCol>
                <a:gridCol w="2490147">
                  <a:extLst>
                    <a:ext uri="{9D8B030D-6E8A-4147-A177-3AD203B41FA5}">
                      <a16:colId xmlns:a16="http://schemas.microsoft.com/office/drawing/2014/main" val="992290380"/>
                    </a:ext>
                  </a:extLst>
                </a:gridCol>
                <a:gridCol w="5510211">
                  <a:extLst>
                    <a:ext uri="{9D8B030D-6E8A-4147-A177-3AD203B41FA5}">
                      <a16:colId xmlns:a16="http://schemas.microsoft.com/office/drawing/2014/main" val="2602001055"/>
                    </a:ext>
                  </a:extLst>
                </a:gridCol>
              </a:tblGrid>
              <a:tr h="858649">
                <a:tc>
                  <a:txBody>
                    <a:bodyPr/>
                    <a:lstStyle/>
                    <a:p>
                      <a:pPr algn="ctr"/>
                      <a:r>
                        <a:rPr lang="en-IN" b="1" dirty="0">
                          <a:solidFill>
                            <a:schemeClr val="dk1"/>
                          </a:solidFill>
                          <a:latin typeface="Tahoma" panose="020B0604030504040204" pitchFamily="34" charset="0"/>
                          <a:ea typeface="Tahoma" panose="020B0604030504040204" pitchFamily="34" charset="0"/>
                          <a:cs typeface="Tahoma" panose="020B0604030504040204" pitchFamily="34" charset="0"/>
                        </a:rPr>
                        <a:t>Associate</a:t>
                      </a:r>
                      <a:r>
                        <a:rPr lang="en-IN" b="1" dirty="0">
                          <a:latin typeface="Tahoma" panose="020B0604030504040204" pitchFamily="34" charset="0"/>
                          <a:ea typeface="Tahoma" panose="020B0604030504040204" pitchFamily="34" charset="0"/>
                          <a:cs typeface="Tahoma" panose="020B0604030504040204" pitchFamily="34" charset="0"/>
                        </a:rPr>
                        <a:t> ID</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4">
                        <a:lumMod val="60000"/>
                        <a:lumOff val="40000"/>
                      </a:schemeClr>
                    </a:solidFill>
                  </a:tcPr>
                </a:tc>
                <a:tc>
                  <a:txBody>
                    <a:bodyPr/>
                    <a:lstStyle/>
                    <a:p>
                      <a:pPr algn="ctr"/>
                      <a:r>
                        <a:rPr lang="en-IN" b="1" dirty="0">
                          <a:latin typeface="Tahoma" panose="020B0604030504040204" pitchFamily="34" charset="0"/>
                          <a:ea typeface="Tahoma" panose="020B0604030504040204" pitchFamily="34" charset="0"/>
                          <a:cs typeface="Tahoma" panose="020B0604030504040204" pitchFamily="34" charset="0"/>
                        </a:rPr>
                        <a:t>Total Handling Time (seconds)</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4">
                        <a:lumMod val="60000"/>
                        <a:lumOff val="40000"/>
                      </a:schemeClr>
                    </a:solidFill>
                  </a:tcPr>
                </a:tc>
                <a:tc>
                  <a:txBody>
                    <a:bodyPr/>
                    <a:lstStyle/>
                    <a:p>
                      <a:pPr algn="ctr"/>
                      <a:r>
                        <a:rPr lang="en-IN" b="1" dirty="0">
                          <a:latin typeface="Tahoma" panose="020B0604030504040204" pitchFamily="34" charset="0"/>
                          <a:ea typeface="Tahoma" panose="020B0604030504040204" pitchFamily="34" charset="0"/>
                          <a:cs typeface="Tahoma" panose="020B0604030504040204" pitchFamily="34" charset="0"/>
                        </a:rPr>
                        <a:t>Interpretation</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4">
                        <a:lumMod val="60000"/>
                        <a:lumOff val="40000"/>
                      </a:schemeClr>
                    </a:solidFill>
                  </a:tcPr>
                </a:tc>
                <a:extLst>
                  <a:ext uri="{0D108BD9-81ED-4DB2-BD59-A6C34878D82A}">
                    <a16:rowId xmlns:a16="http://schemas.microsoft.com/office/drawing/2014/main" val="3199718813"/>
                  </a:ext>
                </a:extLst>
              </a:tr>
              <a:tr h="858649">
                <a:tc>
                  <a:txBody>
                    <a:bodyPr/>
                    <a:lstStyle/>
                    <a:p>
                      <a:pPr algn="ctr"/>
                      <a:r>
                        <a:rPr lang="en-IN" b="0" dirty="0">
                          <a:solidFill>
                            <a:schemeClr val="dk1"/>
                          </a:solidFill>
                          <a:latin typeface="Tahoma" panose="020B0604030504040204" pitchFamily="34" charset="0"/>
                          <a:ea typeface="Tahoma" panose="020B0604030504040204" pitchFamily="34" charset="0"/>
                          <a:cs typeface="Tahoma" panose="020B0604030504040204" pitchFamily="34" charset="0"/>
                        </a:rPr>
                        <a:t>451</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496320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High total time, likely indicating a heavy workload; may be at risk of burnout if not balanced.</a:t>
                      </a:r>
                    </a:p>
                  </a:txBody>
                  <a:tcPr anchor="ctr"/>
                </a:tc>
                <a:extLst>
                  <a:ext uri="{0D108BD9-81ED-4DB2-BD59-A6C34878D82A}">
                    <a16:rowId xmlns:a16="http://schemas.microsoft.com/office/drawing/2014/main" val="3137938436"/>
                  </a:ext>
                </a:extLst>
              </a:tr>
              <a:tr h="858649">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455</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85020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Moderate handling time, suggesting a balanced workload for this associate.</a:t>
                      </a:r>
                    </a:p>
                  </a:txBody>
                  <a:tcPr anchor="ctr"/>
                </a:tc>
                <a:extLst>
                  <a:ext uri="{0D108BD9-81ED-4DB2-BD59-A6C34878D82A}">
                    <a16:rowId xmlns:a16="http://schemas.microsoft.com/office/drawing/2014/main" val="1839733909"/>
                  </a:ext>
                </a:extLst>
              </a:tr>
              <a:tr h="743758">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458</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110160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Moderate total time, with room to take on additional cases if needed.</a:t>
                      </a:r>
                    </a:p>
                  </a:txBody>
                  <a:tcPr anchor="ctr"/>
                </a:tc>
                <a:extLst>
                  <a:ext uri="{0D108BD9-81ED-4DB2-BD59-A6C34878D82A}">
                    <a16:rowId xmlns:a16="http://schemas.microsoft.com/office/drawing/2014/main" val="4254295104"/>
                  </a:ext>
                </a:extLst>
              </a:tr>
              <a:tr h="861194">
                <a:tc>
                  <a:txBody>
                    <a:bodyPr/>
                    <a:lstStyle/>
                    <a:p>
                      <a:pPr algn="ctr"/>
                      <a:r>
                        <a:rPr lang="en-IN">
                          <a:latin typeface="Tahoma" panose="020B0604030504040204" pitchFamily="34" charset="0"/>
                          <a:ea typeface="Tahoma" panose="020B0604030504040204" pitchFamily="34" charset="0"/>
                          <a:cs typeface="Tahoma" panose="020B0604030504040204" pitchFamily="34" charset="0"/>
                        </a:rPr>
                        <a:t>461</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85140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Similar to 455, moderate time, indicating balanced workload.</a:t>
                      </a:r>
                    </a:p>
                  </a:txBody>
                  <a:tcPr anchor="ctr"/>
                </a:tc>
                <a:extLst>
                  <a:ext uri="{0D108BD9-81ED-4DB2-BD59-A6C34878D82A}">
                    <a16:rowId xmlns:a16="http://schemas.microsoft.com/office/drawing/2014/main" val="1407288541"/>
                  </a:ext>
                </a:extLst>
              </a:tr>
              <a:tr h="978629">
                <a:tc>
                  <a:txBody>
                    <a:bodyPr/>
                    <a:lstStyle/>
                    <a:p>
                      <a:pPr algn="ctr"/>
                      <a:r>
                        <a:rPr lang="en-IN">
                          <a:latin typeface="Tahoma" panose="020B0604030504040204" pitchFamily="34" charset="0"/>
                          <a:ea typeface="Tahoma" panose="020B0604030504040204" pitchFamily="34" charset="0"/>
                          <a:cs typeface="Tahoma" panose="020B0604030504040204" pitchFamily="34" charset="0"/>
                        </a:rPr>
                        <a:t>462</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189300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Higher workload than average; workload monitoring recommended for sustainability.</a:t>
                      </a:r>
                    </a:p>
                  </a:txBody>
                  <a:tcPr anchor="ctr"/>
                </a:tc>
                <a:extLst>
                  <a:ext uri="{0D108BD9-81ED-4DB2-BD59-A6C34878D82A}">
                    <a16:rowId xmlns:a16="http://schemas.microsoft.com/office/drawing/2014/main" val="1409559213"/>
                  </a:ext>
                </a:extLst>
              </a:tr>
            </a:tbl>
          </a:graphicData>
        </a:graphic>
      </p:graphicFrame>
      <p:sp>
        <p:nvSpPr>
          <p:cNvPr id="6" name="Rectangle 4">
            <a:extLst>
              <a:ext uri="{FF2B5EF4-FFF2-40B4-BE49-F238E27FC236}">
                <a16:creationId xmlns:a16="http://schemas.microsoft.com/office/drawing/2014/main" id="{18549641-81E4-6A1C-AB32-F565F3A3A0BE}"/>
              </a:ext>
            </a:extLst>
          </p:cNvPr>
          <p:cNvSpPr>
            <a:spLocks noChangeArrowheads="1"/>
          </p:cNvSpPr>
          <p:nvPr/>
        </p:nvSpPr>
        <p:spPr bwMode="auto">
          <a:xfrm>
            <a:off x="6858000" y="513174"/>
            <a:ext cx="572304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2. TOTAL HANDLING TIME PER ASSOCIATE</a:t>
            </a:r>
            <a:endPar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0" name="object 2">
            <a:extLst>
              <a:ext uri="{FF2B5EF4-FFF2-40B4-BE49-F238E27FC236}">
                <a16:creationId xmlns:a16="http://schemas.microsoft.com/office/drawing/2014/main" id="{69B7CC3F-8310-1D28-D3BB-31D8BC1633C9}"/>
              </a:ext>
            </a:extLst>
          </p:cNvPr>
          <p:cNvSpPr/>
          <p:nvPr/>
        </p:nvSpPr>
        <p:spPr>
          <a:xfrm>
            <a:off x="-19050" y="0"/>
            <a:ext cx="6112821"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a:p>
        </p:txBody>
      </p:sp>
      <p:sp>
        <p:nvSpPr>
          <p:cNvPr id="15" name="Rectangle 4">
            <a:extLst>
              <a:ext uri="{FF2B5EF4-FFF2-40B4-BE49-F238E27FC236}">
                <a16:creationId xmlns:a16="http://schemas.microsoft.com/office/drawing/2014/main" id="{DD9A6594-BF94-C93E-D2BC-D9DE1846F8DC}"/>
              </a:ext>
            </a:extLst>
          </p:cNvPr>
          <p:cNvSpPr>
            <a:spLocks noChangeArrowheads="1"/>
          </p:cNvSpPr>
          <p:nvPr/>
        </p:nvSpPr>
        <p:spPr bwMode="auto">
          <a:xfrm>
            <a:off x="351311" y="4777737"/>
            <a:ext cx="5439889"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000" b="1" dirty="0">
                <a:latin typeface="Tahoma" panose="020B0604030504040204" pitchFamily="34" charset="0"/>
                <a:ea typeface="Tahoma" panose="020B0604030504040204" pitchFamily="34" charset="0"/>
                <a:cs typeface="Tahoma" panose="020B0604030504040204" pitchFamily="34" charset="0"/>
              </a:rPr>
              <a:t>OBJECTIVE:</a:t>
            </a:r>
          </a:p>
          <a:p>
            <a:pPr eaLnBrk="0" fontAlgn="base" hangingPunct="0">
              <a:spcBef>
                <a:spcPct val="0"/>
              </a:spcBef>
              <a:spcAft>
                <a:spcPct val="0"/>
              </a:spcAft>
            </a:pPr>
            <a:r>
              <a:rPr lang="en-US" altLang="en-US" sz="2000" dirty="0">
                <a:latin typeface="Tahoma" panose="020B0604030504040204" pitchFamily="34" charset="0"/>
                <a:ea typeface="Tahoma" panose="020B0604030504040204" pitchFamily="34" charset="0"/>
                <a:cs typeface="Tahoma" panose="020B0604030504040204" pitchFamily="34" charset="0"/>
              </a:rPr>
              <a:t>Assessing variability in handling times for different associates to understand consistency and potential outliers. </a:t>
            </a:r>
            <a:endParaRPr lang="en-US" altLang="en-US" sz="2000" b="1" dirty="0">
              <a:latin typeface="Tahoma" panose="020B0604030504040204" pitchFamily="34" charset="0"/>
              <a:ea typeface="Tahoma" panose="020B0604030504040204" pitchFamily="34" charset="0"/>
              <a:cs typeface="Tahoma" panose="020B0604030504040204" pitchFamily="34" charset="0"/>
            </a:endParaRPr>
          </a:p>
          <a:p>
            <a:pPr marR="0" lvl="0" algn="l" defTabSz="914400" rtl="0" eaLnBrk="0" fontAlgn="base" latinLnBrk="0" hangingPunct="0">
              <a:lnSpc>
                <a:spcPct val="100000"/>
              </a:lnSpc>
              <a:spcBef>
                <a:spcPct val="0"/>
              </a:spcBef>
              <a:spcAft>
                <a:spcPct val="0"/>
              </a:spcAft>
              <a:buClrTx/>
              <a:buSzTx/>
              <a:tabLst/>
            </a:pPr>
            <a:endParaRPr lang="en-US" altLang="en-US" sz="2000" b="1" dirty="0">
              <a:latin typeface="Tahoma" panose="020B0604030504040204" pitchFamily="34" charset="0"/>
              <a:ea typeface="Tahoma" panose="020B0604030504040204" pitchFamily="34" charset="0"/>
              <a:cs typeface="Tahoma" panose="020B060403050404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INTERPRETATION:</a:t>
            </a: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dirty="0">
                <a:latin typeface="Tahoma" panose="020B0604030504040204" pitchFamily="34" charset="0"/>
                <a:ea typeface="Tahoma" panose="020B0604030504040204" pitchFamily="34" charset="0"/>
                <a:cs typeface="Tahoma" panose="020B0604030504040204" pitchFamily="34" charset="0"/>
              </a:rPr>
              <a:t>Significant variation in total handling time across associates indicates an imbalanced workload, with some associates handling much higher workloads than others.</a:t>
            </a:r>
          </a:p>
          <a:p>
            <a:pPr marR="0" lvl="0" algn="just" defTabSz="914400" rtl="0" eaLnBrk="0" fontAlgn="base" latinLnBrk="0" hangingPunct="0">
              <a:lnSpc>
                <a:spcPct val="100000"/>
              </a:lnSpc>
              <a:spcBef>
                <a:spcPct val="0"/>
              </a:spcBef>
              <a:spcAft>
                <a:spcPct val="0"/>
              </a:spcAft>
              <a:buClrTx/>
              <a:buSzTx/>
              <a:tabLst/>
            </a:pPr>
            <a:endParaRPr lang="en-US" altLang="en-US" sz="2000"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dirty="0">
                <a:latin typeface="Tahoma" panose="020B0604030504040204" pitchFamily="34" charset="0"/>
                <a:ea typeface="Tahoma" panose="020B0604030504040204" pitchFamily="34" charset="0"/>
                <a:cs typeface="Tahoma" panose="020B0604030504040204" pitchFamily="34" charset="0"/>
              </a:rPr>
              <a:t>To prevent potential burnout, consider redistributing cases or implementing workload balancing tools.</a:t>
            </a:r>
            <a:r>
              <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p>
        </p:txBody>
      </p:sp>
      <p:pic>
        <p:nvPicPr>
          <p:cNvPr id="17" name="object 5">
            <a:extLst>
              <a:ext uri="{FF2B5EF4-FFF2-40B4-BE49-F238E27FC236}">
                <a16:creationId xmlns:a16="http://schemas.microsoft.com/office/drawing/2014/main" id="{89996120-517B-AA8D-9380-5A34F69FAC01}"/>
              </a:ext>
            </a:extLst>
          </p:cNvPr>
          <p:cNvPicPr/>
          <p:nvPr/>
        </p:nvPicPr>
        <p:blipFill>
          <a:blip r:embed="rId3" cstate="print"/>
          <a:stretch>
            <a:fillRect/>
          </a:stretch>
        </p:blipFill>
        <p:spPr>
          <a:xfrm>
            <a:off x="17168812" y="106555"/>
            <a:ext cx="1095375" cy="1075063"/>
          </a:xfrm>
          <a:prstGeom prst="rect">
            <a:avLst/>
          </a:prstGeom>
        </p:spPr>
      </p:pic>
      <p:sp>
        <p:nvSpPr>
          <p:cNvPr id="9" name="Rectangle 4">
            <a:extLst>
              <a:ext uri="{FF2B5EF4-FFF2-40B4-BE49-F238E27FC236}">
                <a16:creationId xmlns:a16="http://schemas.microsoft.com/office/drawing/2014/main" id="{0CF16845-214A-8BCA-FD78-10E189767541}"/>
              </a:ext>
            </a:extLst>
          </p:cNvPr>
          <p:cNvSpPr>
            <a:spLocks noChangeArrowheads="1"/>
          </p:cNvSpPr>
          <p:nvPr/>
        </p:nvSpPr>
        <p:spPr bwMode="auto">
          <a:xfrm>
            <a:off x="7353572" y="7612325"/>
            <a:ext cx="963902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CONCLUSION:</a:t>
            </a:r>
          </a:p>
          <a:p>
            <a:pPr marR="0" lvl="0" algn="l" defTabSz="914400" rtl="0" eaLnBrk="0" fontAlgn="base" latinLnBrk="0" hangingPunct="0">
              <a:lnSpc>
                <a:spcPct val="100000"/>
              </a:lnSpc>
              <a:spcBef>
                <a:spcPct val="0"/>
              </a:spcBef>
              <a:spcAft>
                <a:spcPct val="0"/>
              </a:spcAft>
              <a:buClrTx/>
              <a:buSzTx/>
              <a:tabLst/>
            </a:pP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dirty="0">
                <a:latin typeface="Tahoma" panose="020B0604030504040204" pitchFamily="34" charset="0"/>
                <a:ea typeface="Tahoma" panose="020B0604030504040204" pitchFamily="34" charset="0"/>
                <a:cs typeface="Tahoma" panose="020B0604030504040204" pitchFamily="34" charset="0"/>
              </a:rPr>
              <a:t>Significant Standard Deviations and high maximum values for TYPE_TWO and TYPE_THREE indicate variability, suggesting inconsistencies in handling. </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4" name="object 4">
            <a:extLst>
              <a:ext uri="{FF2B5EF4-FFF2-40B4-BE49-F238E27FC236}">
                <a16:creationId xmlns:a16="http://schemas.microsoft.com/office/drawing/2014/main" id="{73297E97-B5E8-5FE1-BDDA-2A4E526BF353}"/>
              </a:ext>
            </a:extLst>
          </p:cNvPr>
          <p:cNvSpPr txBox="1"/>
          <p:nvPr/>
        </p:nvSpPr>
        <p:spPr>
          <a:xfrm>
            <a:off x="17526001" y="9668057"/>
            <a:ext cx="561660" cy="372538"/>
          </a:xfrm>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z="2400" spc="229" dirty="0">
                <a:solidFill>
                  <a:srgbClr val="5C704D"/>
                </a:solidFill>
                <a:latin typeface="Tahoma"/>
                <a:cs typeface="Tahoma"/>
              </a:rPr>
              <a:t>10</a:t>
            </a:fld>
            <a:endParaRPr sz="2400" dirty="0">
              <a:latin typeface="Tahoma"/>
              <a:cs typeface="Tahoma"/>
            </a:endParaRPr>
          </a:p>
        </p:txBody>
      </p:sp>
      <p:sp>
        <p:nvSpPr>
          <p:cNvPr id="3" name="object 3">
            <a:extLst>
              <a:ext uri="{FF2B5EF4-FFF2-40B4-BE49-F238E27FC236}">
                <a16:creationId xmlns:a16="http://schemas.microsoft.com/office/drawing/2014/main" id="{B3904411-78D4-A4A1-973A-813ADB17A79B}"/>
              </a:ext>
            </a:extLst>
          </p:cNvPr>
          <p:cNvSpPr txBox="1">
            <a:spLocks/>
          </p:cNvSpPr>
          <p:nvPr/>
        </p:nvSpPr>
        <p:spPr>
          <a:xfrm>
            <a:off x="351311" y="649514"/>
            <a:ext cx="4929186" cy="2564805"/>
          </a:xfrm>
          <a:prstGeom prst="rect">
            <a:avLst/>
          </a:prstGeom>
        </p:spPr>
        <p:txBody>
          <a:bodyPr vert="horz" wrap="square" lIns="0" tIns="12700" rIns="0" bIns="0" rtlCol="0">
            <a:spAutoFit/>
          </a:bodyPr>
          <a:lstStyle>
            <a:lvl1pPr>
              <a:defRPr sz="5200" b="1" i="0">
                <a:solidFill>
                  <a:srgbClr val="163300"/>
                </a:solidFill>
                <a:latin typeface="Tahoma"/>
                <a:ea typeface="+mj-ea"/>
                <a:cs typeface="Tahoma"/>
              </a:defRPr>
            </a:lvl1pPr>
          </a:lstStyle>
          <a:p>
            <a:pPr marL="12700" algn="l">
              <a:spcBef>
                <a:spcPts val="100"/>
              </a:spcBef>
            </a:pPr>
            <a:r>
              <a:rPr lang="en-IN" sz="5500" kern="0" dirty="0"/>
              <a:t>PROCESSING</a:t>
            </a:r>
          </a:p>
          <a:p>
            <a:pPr marL="12700" algn="l">
              <a:spcBef>
                <a:spcPts val="100"/>
              </a:spcBef>
            </a:pPr>
            <a:r>
              <a:rPr lang="en-IN" sz="5500" spc="-15" dirty="0">
                <a:solidFill>
                  <a:srgbClr val="9FE770"/>
                </a:solidFill>
              </a:rPr>
              <a:t>TIME</a:t>
            </a:r>
            <a:r>
              <a:rPr lang="en-IN" sz="5500" kern="0" dirty="0"/>
              <a:t> METRICS</a:t>
            </a:r>
          </a:p>
        </p:txBody>
      </p:sp>
    </p:spTree>
    <p:extLst>
      <p:ext uri="{BB962C8B-B14F-4D97-AF65-F5344CB8AC3E}">
        <p14:creationId xmlns:p14="http://schemas.microsoft.com/office/powerpoint/2010/main" val="54631188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object 2"/>
          <p:cNvSpPr/>
          <p:nvPr/>
        </p:nvSpPr>
        <p:spPr>
          <a:xfrm>
            <a:off x="38100" y="0"/>
            <a:ext cx="5981700"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dirty="0"/>
          </a:p>
        </p:txBody>
      </p:sp>
      <p:sp>
        <p:nvSpPr>
          <p:cNvPr id="3" name="object 3"/>
          <p:cNvSpPr txBox="1"/>
          <p:nvPr/>
        </p:nvSpPr>
        <p:spPr>
          <a:xfrm>
            <a:off x="372110" y="509612"/>
            <a:ext cx="5647690" cy="2564805"/>
          </a:xfrm>
          <a:prstGeom prst="rect">
            <a:avLst/>
          </a:prstGeom>
        </p:spPr>
        <p:txBody>
          <a:bodyPr vert="horz" wrap="square" lIns="0" tIns="12700" rIns="0" bIns="0" rtlCol="0">
            <a:spAutoFit/>
          </a:bodyPr>
          <a:lstStyle/>
          <a:p>
            <a:pPr marL="12700" marR="5080">
              <a:lnSpc>
                <a:spcPct val="100000"/>
              </a:lnSpc>
              <a:spcBef>
                <a:spcPts val="100"/>
              </a:spcBef>
            </a:pPr>
            <a:r>
              <a:rPr lang="en-US" sz="5500" b="1" kern="0" dirty="0">
                <a:solidFill>
                  <a:srgbClr val="163300"/>
                </a:solidFill>
                <a:latin typeface="Tahoma"/>
                <a:ea typeface="+mj-ea"/>
                <a:cs typeface="Tahoma"/>
              </a:rPr>
              <a:t>THROUGHPUT</a:t>
            </a:r>
          </a:p>
          <a:p>
            <a:pPr marL="12700" marR="5080">
              <a:lnSpc>
                <a:spcPct val="100000"/>
              </a:lnSpc>
              <a:spcBef>
                <a:spcPts val="100"/>
              </a:spcBef>
            </a:pPr>
            <a:r>
              <a:rPr lang="en-US" sz="5500" b="1" kern="0" dirty="0">
                <a:solidFill>
                  <a:srgbClr val="163300"/>
                </a:solidFill>
                <a:latin typeface="Tahoma"/>
                <a:ea typeface="+mj-ea"/>
                <a:cs typeface="Tahoma"/>
              </a:rPr>
              <a:t>&amp;</a:t>
            </a:r>
            <a:r>
              <a:rPr lang="en-US" sz="5500" b="1" kern="0" spc="-15" dirty="0">
                <a:solidFill>
                  <a:srgbClr val="163300"/>
                </a:solidFill>
                <a:latin typeface="Tahoma"/>
                <a:ea typeface="+mj-ea"/>
                <a:cs typeface="Tahoma"/>
              </a:rPr>
              <a:t> </a:t>
            </a:r>
            <a:r>
              <a:rPr lang="en-US" sz="5500" b="1" kern="0" spc="-15" dirty="0">
                <a:solidFill>
                  <a:srgbClr val="9FE770"/>
                </a:solidFill>
                <a:latin typeface="Tahoma"/>
                <a:ea typeface="+mj-ea"/>
                <a:cs typeface="Tahoma"/>
              </a:rPr>
              <a:t>WORKLOAD</a:t>
            </a:r>
            <a:r>
              <a:rPr lang="en-US" sz="5500" b="1" kern="0" dirty="0">
                <a:solidFill>
                  <a:srgbClr val="163300"/>
                </a:solidFill>
                <a:latin typeface="Tahoma"/>
                <a:ea typeface="+mj-ea"/>
                <a:cs typeface="Tahoma"/>
              </a:rPr>
              <a:t> BALANCE</a:t>
            </a:r>
            <a:endParaRPr sz="5500" b="1" kern="0" dirty="0">
              <a:solidFill>
                <a:srgbClr val="163300"/>
              </a:solidFill>
              <a:latin typeface="Tahoma"/>
              <a:ea typeface="+mj-ea"/>
              <a:cs typeface="Tahoma"/>
            </a:endParaRPr>
          </a:p>
        </p:txBody>
      </p:sp>
      <p:sp>
        <p:nvSpPr>
          <p:cNvPr id="7" name="Rectangle 4">
            <a:extLst>
              <a:ext uri="{FF2B5EF4-FFF2-40B4-BE49-F238E27FC236}">
                <a16:creationId xmlns:a16="http://schemas.microsoft.com/office/drawing/2014/main" id="{6592046D-D341-FCFF-E0CE-30C46DE5EE35}"/>
              </a:ext>
            </a:extLst>
          </p:cNvPr>
          <p:cNvSpPr>
            <a:spLocks noChangeArrowheads="1"/>
          </p:cNvSpPr>
          <p:nvPr/>
        </p:nvSpPr>
        <p:spPr bwMode="auto">
          <a:xfrm>
            <a:off x="278524" y="4419051"/>
            <a:ext cx="543988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OBJECTIVE:</a:t>
            </a: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R="0" lvl="0" algn="just" defTabSz="914400" rtl="0" eaLnBrk="0" fontAlgn="base" latinLnBrk="0" hangingPunct="0">
              <a:lnSpc>
                <a:spcPct val="100000"/>
              </a:lnSpc>
              <a:spcBef>
                <a:spcPct val="0"/>
              </a:spcBef>
              <a:spcAft>
                <a:spcPct val="0"/>
              </a:spcAft>
              <a:buClrTx/>
              <a:buSzTx/>
              <a:tabLst/>
            </a:pPr>
            <a:r>
              <a:rPr lang="en-US" sz="2000" dirty="0">
                <a:latin typeface="Tahoma" panose="020B0604030504040204" pitchFamily="34" charset="0"/>
                <a:ea typeface="Tahoma" panose="020B0604030504040204" pitchFamily="34" charset="0"/>
                <a:cs typeface="Tahoma" panose="020B0604030504040204" pitchFamily="34" charset="0"/>
              </a:rPr>
              <a:t>To analyze the distribution of workload across associates.</a:t>
            </a:r>
            <a:endParaRPr lang="en-US" alt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8" name="Rectangle 4">
            <a:extLst>
              <a:ext uri="{FF2B5EF4-FFF2-40B4-BE49-F238E27FC236}">
                <a16:creationId xmlns:a16="http://schemas.microsoft.com/office/drawing/2014/main" id="{BCD42F62-1AFB-A981-6617-E4038BDF9649}"/>
              </a:ext>
            </a:extLst>
          </p:cNvPr>
          <p:cNvSpPr>
            <a:spLocks noChangeArrowheads="1"/>
          </p:cNvSpPr>
          <p:nvPr/>
        </p:nvSpPr>
        <p:spPr bwMode="auto">
          <a:xfrm>
            <a:off x="6172200" y="455751"/>
            <a:ext cx="1191525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DESCRIPTIVE STATISTICS:</a:t>
            </a:r>
          </a:p>
          <a:p>
            <a:pPr marR="0" lvl="0" algn="just" defTabSz="914400" rtl="0" eaLnBrk="0" fontAlgn="base" latinLnBrk="0" hangingPunct="0">
              <a:lnSpc>
                <a:spcPct val="100000"/>
              </a:lnSpc>
              <a:spcBef>
                <a:spcPct val="0"/>
              </a:spcBef>
              <a:spcAft>
                <a:spcPct val="0"/>
              </a:spcAft>
              <a:buClrTx/>
              <a:buSzTx/>
              <a:tabLst/>
            </a:pPr>
            <a:endParaRPr lang="en-US" altLang="en-US" sz="2000" b="1"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000" b="1" dirty="0">
                <a:latin typeface="Tahoma" panose="020B0604030504040204" pitchFamily="34" charset="0"/>
                <a:ea typeface="Tahoma" panose="020B0604030504040204" pitchFamily="34" charset="0"/>
                <a:cs typeface="Tahoma" panose="020B0604030504040204" pitchFamily="34" charset="0"/>
              </a:rPr>
              <a:t>Cases Handled Per Associate</a:t>
            </a:r>
          </a:p>
          <a:p>
            <a:pPr marL="800100" lvl="1" indent="-342900" algn="just" eaLnBrk="0" fontAlgn="base" hangingPunct="0">
              <a:spcBef>
                <a:spcPct val="0"/>
              </a:spcBef>
              <a:spcAft>
                <a:spcPct val="0"/>
              </a:spcAft>
              <a:buFont typeface="Wingdings" panose="05000000000000000000" pitchFamily="2" charset="2"/>
              <a:buChar char="§"/>
            </a:pPr>
            <a:r>
              <a:rPr lang="en-US" altLang="en-US" sz="2000" b="1" dirty="0">
                <a:latin typeface="Tahoma" panose="020B0604030504040204" pitchFamily="34" charset="0"/>
                <a:ea typeface="Tahoma" panose="020B0604030504040204" pitchFamily="34" charset="0"/>
                <a:cs typeface="Tahoma" panose="020B0604030504040204" pitchFamily="34" charset="0"/>
              </a:rPr>
              <a:t>Range: </a:t>
            </a:r>
            <a:r>
              <a:rPr lang="en-US" altLang="en-US" sz="2000" dirty="0">
                <a:latin typeface="Tahoma" panose="020B0604030504040204" pitchFamily="34" charset="0"/>
                <a:ea typeface="Tahoma" panose="020B0604030504040204" pitchFamily="34" charset="0"/>
                <a:cs typeface="Tahoma" panose="020B0604030504040204" pitchFamily="34" charset="0"/>
              </a:rPr>
              <a:t>Max cases (1744) vs. min (1) highlights significant workload imbalance.</a:t>
            </a:r>
            <a:endParaRPr lang="en-US" altLang="en-US" sz="2000" b="1" dirty="0">
              <a:latin typeface="Tahoma" panose="020B0604030504040204" pitchFamily="34" charset="0"/>
              <a:ea typeface="Tahoma" panose="020B0604030504040204" pitchFamily="34" charset="0"/>
              <a:cs typeface="Tahoma" panose="020B0604030504040204" pitchFamily="34" charset="0"/>
            </a:endParaRPr>
          </a:p>
          <a:p>
            <a:pPr marL="800100" lvl="1" indent="-342900" algn="just" eaLnBrk="0" fontAlgn="base" hangingPunct="0">
              <a:spcBef>
                <a:spcPct val="0"/>
              </a:spcBef>
              <a:spcAft>
                <a:spcPct val="0"/>
              </a:spcAft>
              <a:buFont typeface="Wingdings" panose="05000000000000000000" pitchFamily="2" charset="2"/>
              <a:buChar char="§"/>
            </a:pPr>
            <a:r>
              <a:rPr lang="en-US" altLang="en-US" sz="2000" b="1" dirty="0">
                <a:latin typeface="Tahoma" panose="020B0604030504040204" pitchFamily="34" charset="0"/>
                <a:ea typeface="Tahoma" panose="020B0604030504040204" pitchFamily="34" charset="0"/>
                <a:cs typeface="Tahoma" panose="020B0604030504040204" pitchFamily="34" charset="0"/>
              </a:rPr>
              <a:t>Mean: </a:t>
            </a:r>
            <a:r>
              <a:rPr lang="en-US" altLang="en-US" sz="2000" dirty="0">
                <a:latin typeface="Tahoma" panose="020B0604030504040204" pitchFamily="34" charset="0"/>
                <a:ea typeface="Tahoma" panose="020B0604030504040204" pitchFamily="34" charset="0"/>
                <a:cs typeface="Tahoma" panose="020B0604030504040204" pitchFamily="34" charset="0"/>
              </a:rPr>
              <a:t>146 Case per associate, with a high variance (standard deviation :218).</a:t>
            </a:r>
          </a:p>
          <a:p>
            <a:pPr marL="800100" lvl="1" indent="-342900" algn="just" eaLnBrk="0" fontAlgn="base" hangingPunct="0">
              <a:spcBef>
                <a:spcPct val="0"/>
              </a:spcBef>
              <a:spcAft>
                <a:spcPct val="0"/>
              </a:spcAft>
              <a:buFont typeface="Wingdings" panose="05000000000000000000" pitchFamily="2" charset="2"/>
              <a:buChar char="§"/>
            </a:pPr>
            <a:r>
              <a:rPr lang="en-US" altLang="en-US" sz="2000" b="1" dirty="0">
                <a:latin typeface="Tahoma" panose="020B0604030504040204" pitchFamily="34" charset="0"/>
                <a:ea typeface="Tahoma" panose="020B0604030504040204" pitchFamily="34" charset="0"/>
                <a:cs typeface="Tahoma" panose="020B0604030504040204" pitchFamily="34" charset="0"/>
              </a:rPr>
              <a:t>Median:</a:t>
            </a:r>
            <a:r>
              <a:rPr lang="en-US" altLang="en-US" sz="2000" dirty="0">
                <a:latin typeface="Tahoma" panose="020B0604030504040204" pitchFamily="34" charset="0"/>
                <a:ea typeface="Tahoma" panose="020B0604030504040204" pitchFamily="34" charset="0"/>
                <a:cs typeface="Tahoma" panose="020B0604030504040204" pitchFamily="34" charset="0"/>
              </a:rPr>
              <a:t> 67 cases,</a:t>
            </a:r>
            <a:r>
              <a:rPr lang="en-US" sz="2000" dirty="0">
                <a:latin typeface="Tahoma" panose="020B0604030504040204" pitchFamily="34" charset="0"/>
                <a:ea typeface="Tahoma" panose="020B0604030504040204" pitchFamily="34" charset="0"/>
                <a:cs typeface="Tahoma" panose="020B0604030504040204" pitchFamily="34" charset="0"/>
              </a:rPr>
              <a:t> much lower than the mean, shows a small group handles disproportionately high workloads.</a:t>
            </a:r>
            <a:endParaRPr lang="en-US" alt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8" name="Table 17">
            <a:extLst>
              <a:ext uri="{FF2B5EF4-FFF2-40B4-BE49-F238E27FC236}">
                <a16:creationId xmlns:a16="http://schemas.microsoft.com/office/drawing/2014/main" id="{7B51D106-F738-FD3A-22B5-759214CDC45F}"/>
              </a:ext>
            </a:extLst>
          </p:cNvPr>
          <p:cNvGraphicFramePr>
            <a:graphicFrameLocks noGrp="1"/>
          </p:cNvGraphicFramePr>
          <p:nvPr>
            <p:extLst>
              <p:ext uri="{D42A27DB-BD31-4B8C-83A1-F6EECF244321}">
                <p14:modId xmlns:p14="http://schemas.microsoft.com/office/powerpoint/2010/main" val="1314076295"/>
              </p:ext>
            </p:extLst>
          </p:nvPr>
        </p:nvGraphicFramePr>
        <p:xfrm>
          <a:off x="6172200" y="2815372"/>
          <a:ext cx="4256220" cy="3454199"/>
        </p:xfrm>
        <a:graphic>
          <a:graphicData uri="http://schemas.openxmlformats.org/drawingml/2006/table">
            <a:tbl>
              <a:tblPr>
                <a:tableStyleId>{08FB837D-C827-4EFA-A057-4D05807E0F7C}</a:tableStyleId>
              </a:tblPr>
              <a:tblGrid>
                <a:gridCol w="2128110">
                  <a:extLst>
                    <a:ext uri="{9D8B030D-6E8A-4147-A177-3AD203B41FA5}">
                      <a16:colId xmlns:a16="http://schemas.microsoft.com/office/drawing/2014/main" val="863393758"/>
                    </a:ext>
                  </a:extLst>
                </a:gridCol>
                <a:gridCol w="2128110">
                  <a:extLst>
                    <a:ext uri="{9D8B030D-6E8A-4147-A177-3AD203B41FA5}">
                      <a16:colId xmlns:a16="http://schemas.microsoft.com/office/drawing/2014/main" val="1485054992"/>
                    </a:ext>
                  </a:extLst>
                </a:gridCol>
              </a:tblGrid>
              <a:tr h="493457">
                <a:tc>
                  <a:txBody>
                    <a:bodyPr/>
                    <a:lstStyle/>
                    <a:p>
                      <a:pPr algn="ctr"/>
                      <a:r>
                        <a:rPr lang="en-IN" sz="1800" b="1" dirty="0">
                          <a:latin typeface="Tahoma" panose="020B0604030504040204" pitchFamily="34" charset="0"/>
                          <a:ea typeface="Tahoma" panose="020B0604030504040204" pitchFamily="34" charset="0"/>
                          <a:cs typeface="Tahoma" panose="020B0604030504040204" pitchFamily="34" charset="0"/>
                        </a:rPr>
                        <a:t>Statistic</a:t>
                      </a:r>
                    </a:p>
                  </a:txBody>
                  <a:tcPr anchor="ctr"/>
                </a:tc>
                <a:tc>
                  <a:txBody>
                    <a:bodyPr/>
                    <a:lstStyle/>
                    <a:p>
                      <a:pPr algn="ctr"/>
                      <a:r>
                        <a:rPr lang="en-IN" sz="1800" b="1" dirty="0">
                          <a:latin typeface="Tahoma" panose="020B0604030504040204" pitchFamily="34" charset="0"/>
                          <a:ea typeface="Tahoma" panose="020B0604030504040204" pitchFamily="34" charset="0"/>
                          <a:cs typeface="Tahoma" panose="020B0604030504040204" pitchFamily="34" charset="0"/>
                        </a:rPr>
                        <a:t>Value</a:t>
                      </a:r>
                    </a:p>
                  </a:txBody>
                  <a:tcPr anchor="ctr"/>
                </a:tc>
                <a:extLst>
                  <a:ext uri="{0D108BD9-81ED-4DB2-BD59-A6C34878D82A}">
                    <a16:rowId xmlns:a16="http://schemas.microsoft.com/office/drawing/2014/main" val="737057393"/>
                  </a:ext>
                </a:extLst>
              </a:tr>
              <a:tr h="493457">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Count</a:t>
                      </a:r>
                    </a:p>
                  </a:txBody>
                  <a:tcPr anchor="ctr"/>
                </a:tc>
                <a:tc>
                  <a:txBody>
                    <a:bodyPr/>
                    <a:lstStyle/>
                    <a:p>
                      <a:pPr algn="ctr"/>
                      <a:r>
                        <a:rPr lang="en-IN" sz="1800">
                          <a:latin typeface="Tahoma" panose="020B0604030504040204" pitchFamily="34" charset="0"/>
                          <a:ea typeface="Tahoma" panose="020B0604030504040204" pitchFamily="34" charset="0"/>
                          <a:cs typeface="Tahoma" panose="020B0604030504040204" pitchFamily="34" charset="0"/>
                        </a:rPr>
                        <a:t>318</a:t>
                      </a:r>
                    </a:p>
                  </a:txBody>
                  <a:tcPr anchor="ctr"/>
                </a:tc>
                <a:extLst>
                  <a:ext uri="{0D108BD9-81ED-4DB2-BD59-A6C34878D82A}">
                    <a16:rowId xmlns:a16="http://schemas.microsoft.com/office/drawing/2014/main" val="795076104"/>
                  </a:ext>
                </a:extLst>
              </a:tr>
              <a:tr h="493457">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Mean</a:t>
                      </a:r>
                    </a:p>
                  </a:txBody>
                  <a:tcPr anchor="ctr"/>
                </a:tc>
                <a:tc>
                  <a:txBody>
                    <a:bodyPr/>
                    <a:lstStyle/>
                    <a:p>
                      <a:pPr algn="ctr"/>
                      <a:r>
                        <a:rPr lang="en-IN" sz="1800">
                          <a:latin typeface="Tahoma" panose="020B0604030504040204" pitchFamily="34" charset="0"/>
                          <a:ea typeface="Tahoma" panose="020B0604030504040204" pitchFamily="34" charset="0"/>
                          <a:cs typeface="Tahoma" panose="020B0604030504040204" pitchFamily="34" charset="0"/>
                        </a:rPr>
                        <a:t>146.44</a:t>
                      </a:r>
                    </a:p>
                  </a:txBody>
                  <a:tcPr anchor="ctr"/>
                </a:tc>
                <a:extLst>
                  <a:ext uri="{0D108BD9-81ED-4DB2-BD59-A6C34878D82A}">
                    <a16:rowId xmlns:a16="http://schemas.microsoft.com/office/drawing/2014/main" val="3783634494"/>
                  </a:ext>
                </a:extLst>
              </a:tr>
              <a:tr h="493457">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Std Dev</a:t>
                      </a:r>
                    </a:p>
                  </a:txBody>
                  <a:tcPr anchor="ctr"/>
                </a:tc>
                <a:tc>
                  <a:txBody>
                    <a:bodyPr/>
                    <a:lstStyle/>
                    <a:p>
                      <a:pPr algn="ctr"/>
                      <a:r>
                        <a:rPr lang="en-IN" sz="1800">
                          <a:latin typeface="Tahoma" panose="020B0604030504040204" pitchFamily="34" charset="0"/>
                          <a:ea typeface="Tahoma" panose="020B0604030504040204" pitchFamily="34" charset="0"/>
                          <a:cs typeface="Tahoma" panose="020B0604030504040204" pitchFamily="34" charset="0"/>
                        </a:rPr>
                        <a:t>218.26</a:t>
                      </a:r>
                    </a:p>
                  </a:txBody>
                  <a:tcPr anchor="ctr"/>
                </a:tc>
                <a:extLst>
                  <a:ext uri="{0D108BD9-81ED-4DB2-BD59-A6C34878D82A}">
                    <a16:rowId xmlns:a16="http://schemas.microsoft.com/office/drawing/2014/main" val="3548809789"/>
                  </a:ext>
                </a:extLst>
              </a:tr>
              <a:tr h="493457">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Min</a:t>
                      </a:r>
                    </a:p>
                  </a:txBody>
                  <a:tcPr anchor="ctr"/>
                </a:tc>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1</a:t>
                      </a:r>
                    </a:p>
                  </a:txBody>
                  <a:tcPr anchor="ctr"/>
                </a:tc>
                <a:extLst>
                  <a:ext uri="{0D108BD9-81ED-4DB2-BD59-A6C34878D82A}">
                    <a16:rowId xmlns:a16="http://schemas.microsoft.com/office/drawing/2014/main" val="2938557764"/>
                  </a:ext>
                </a:extLst>
              </a:tr>
              <a:tr h="493457">
                <a:tc>
                  <a:txBody>
                    <a:bodyPr/>
                    <a:lstStyle/>
                    <a:p>
                      <a:pPr algn="ctr"/>
                      <a:r>
                        <a:rPr lang="en-IN" sz="1800">
                          <a:latin typeface="Tahoma" panose="020B0604030504040204" pitchFamily="34" charset="0"/>
                          <a:ea typeface="Tahoma" panose="020B0604030504040204" pitchFamily="34" charset="0"/>
                          <a:cs typeface="Tahoma" panose="020B0604030504040204" pitchFamily="34" charset="0"/>
                        </a:rPr>
                        <a:t>Median</a:t>
                      </a:r>
                    </a:p>
                  </a:txBody>
                  <a:tcPr anchor="ctr"/>
                </a:tc>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67</a:t>
                      </a:r>
                    </a:p>
                  </a:txBody>
                  <a:tcPr anchor="ctr"/>
                </a:tc>
                <a:extLst>
                  <a:ext uri="{0D108BD9-81ED-4DB2-BD59-A6C34878D82A}">
                    <a16:rowId xmlns:a16="http://schemas.microsoft.com/office/drawing/2014/main" val="2353569103"/>
                  </a:ext>
                </a:extLst>
              </a:tr>
              <a:tr h="493457">
                <a:tc>
                  <a:txBody>
                    <a:bodyPr/>
                    <a:lstStyle/>
                    <a:p>
                      <a:pPr algn="ctr"/>
                      <a:r>
                        <a:rPr lang="en-IN" sz="1800">
                          <a:latin typeface="Tahoma" panose="020B0604030504040204" pitchFamily="34" charset="0"/>
                          <a:ea typeface="Tahoma" panose="020B0604030504040204" pitchFamily="34" charset="0"/>
                          <a:cs typeface="Tahoma" panose="020B0604030504040204" pitchFamily="34" charset="0"/>
                        </a:rPr>
                        <a:t>Max</a:t>
                      </a:r>
                    </a:p>
                  </a:txBody>
                  <a:tcPr anchor="ctr"/>
                </a:tc>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1,744</a:t>
                      </a:r>
                    </a:p>
                  </a:txBody>
                  <a:tcPr anchor="ctr"/>
                </a:tc>
                <a:extLst>
                  <a:ext uri="{0D108BD9-81ED-4DB2-BD59-A6C34878D82A}">
                    <a16:rowId xmlns:a16="http://schemas.microsoft.com/office/drawing/2014/main" val="2338630928"/>
                  </a:ext>
                </a:extLst>
              </a:tr>
            </a:tbl>
          </a:graphicData>
        </a:graphic>
      </p:graphicFrame>
      <p:sp>
        <p:nvSpPr>
          <p:cNvPr id="21" name="Rectangle 4">
            <a:extLst>
              <a:ext uri="{FF2B5EF4-FFF2-40B4-BE49-F238E27FC236}">
                <a16:creationId xmlns:a16="http://schemas.microsoft.com/office/drawing/2014/main" id="{4CC50BB2-04D4-9697-C70E-302E1F7EC362}"/>
              </a:ext>
            </a:extLst>
          </p:cNvPr>
          <p:cNvSpPr>
            <a:spLocks noChangeArrowheads="1"/>
          </p:cNvSpPr>
          <p:nvPr/>
        </p:nvSpPr>
        <p:spPr bwMode="auto">
          <a:xfrm>
            <a:off x="6172200" y="6743879"/>
            <a:ext cx="11696701"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KEY INSIGHTS:</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Uneven Distribution</a:t>
            </a:r>
            <a:r>
              <a:rPr lang="en-US" sz="2000" dirty="0">
                <a:latin typeface="Tahoma" panose="020B0604030504040204" pitchFamily="34" charset="0"/>
                <a:ea typeface="Tahoma" panose="020B0604030504040204" pitchFamily="34" charset="0"/>
                <a:cs typeface="Tahoma" panose="020B0604030504040204" pitchFamily="34" charset="0"/>
              </a:rPr>
              <a:t>: A few associates handle significantly more cases (up to 1,744) compared to a median of 67, indicating workload imbalance.</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Implications</a:t>
            </a:r>
            <a:r>
              <a:rPr lang="en-US" sz="2000" dirty="0">
                <a:latin typeface="Tahoma" panose="020B0604030504040204" pitchFamily="34" charset="0"/>
                <a:ea typeface="Tahoma" panose="020B0604030504040204" pitchFamily="34" charset="0"/>
                <a:cs typeface="Tahoma" panose="020B0604030504040204" pitchFamily="34" charset="0"/>
              </a:rPr>
              <a:t>:</a:t>
            </a:r>
          </a:p>
          <a:p>
            <a:pPr lvl="1">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Risk of Burnout</a:t>
            </a:r>
            <a:r>
              <a:rPr lang="en-US" sz="2000" dirty="0">
                <a:latin typeface="Tahoma" panose="020B0604030504040204" pitchFamily="34" charset="0"/>
                <a:ea typeface="Tahoma" panose="020B0604030504040204" pitchFamily="34" charset="0"/>
                <a:cs typeface="Tahoma" panose="020B0604030504040204" pitchFamily="34" charset="0"/>
              </a:rPr>
              <a:t>: Associates with heavy caseloads are at higher risk of fatigue, which can affect quality and accuracy.</a:t>
            </a:r>
          </a:p>
          <a:p>
            <a:pPr lvl="1">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Operational Inefficiency</a:t>
            </a:r>
            <a:r>
              <a:rPr lang="en-US" sz="2000" dirty="0">
                <a:latin typeface="Tahoma" panose="020B0604030504040204" pitchFamily="34" charset="0"/>
                <a:ea typeface="Tahoma" panose="020B0604030504040204" pitchFamily="34" charset="0"/>
                <a:cs typeface="Tahoma" panose="020B0604030504040204" pitchFamily="34" charset="0"/>
              </a:rPr>
              <a:t>: An unbalanced workload can slow down processing times for complex cases and lead to inconsistent service quality.</a:t>
            </a:r>
          </a:p>
        </p:txBody>
      </p:sp>
      <p:pic>
        <p:nvPicPr>
          <p:cNvPr id="1026" name="Picture 2">
            <a:extLst>
              <a:ext uri="{FF2B5EF4-FFF2-40B4-BE49-F238E27FC236}">
                <a16:creationId xmlns:a16="http://schemas.microsoft.com/office/drawing/2014/main" id="{943E55DD-FEFA-2743-0BEB-F44A8A39C7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9263" y="2596938"/>
            <a:ext cx="7646337" cy="407622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4">
            <a:extLst>
              <a:ext uri="{FF2B5EF4-FFF2-40B4-BE49-F238E27FC236}">
                <a16:creationId xmlns:a16="http://schemas.microsoft.com/office/drawing/2014/main" id="{4AA8A7A8-F521-8F5D-C10B-75CDA70E17AF}"/>
              </a:ext>
            </a:extLst>
          </p:cNvPr>
          <p:cNvSpPr>
            <a:spLocks noChangeArrowheads="1"/>
          </p:cNvSpPr>
          <p:nvPr/>
        </p:nvSpPr>
        <p:spPr bwMode="auto">
          <a:xfrm>
            <a:off x="278524" y="5923598"/>
            <a:ext cx="543988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RECOMMENDATION:</a:t>
            </a:r>
          </a:p>
          <a:p>
            <a:pPr marR="0" lvl="0" algn="just" defTabSz="914400" rtl="0" eaLnBrk="0" fontAlgn="base" latinLnBrk="0" hangingPunct="0">
              <a:lnSpc>
                <a:spcPct val="100000"/>
              </a:lnSpc>
              <a:spcBef>
                <a:spcPct val="0"/>
              </a:spcBef>
              <a:spcAft>
                <a:spcPct val="0"/>
              </a:spcAft>
              <a:buClrTx/>
              <a:buSzTx/>
              <a:tabLst/>
            </a:pPr>
            <a:endParaRPr lang="en-US" sz="2000" b="1" dirty="0">
              <a:latin typeface="Tahoma" panose="020B0604030504040204" pitchFamily="34" charset="0"/>
              <a:ea typeface="Tahoma" panose="020B0604030504040204" pitchFamily="34" charset="0"/>
              <a:cs typeface="Tahoma" panose="020B0604030504040204" pitchFamily="34" charset="0"/>
            </a:endParaRPr>
          </a:p>
          <a:p>
            <a:pPr algn="just">
              <a:buFont typeface="+mj-lt"/>
              <a:buAutoNum type="arabicPeriod"/>
            </a:pPr>
            <a:r>
              <a:rPr lang="en-US" sz="2000" b="1" dirty="0">
                <a:latin typeface="Tahoma" panose="020B0604030504040204" pitchFamily="34" charset="0"/>
                <a:ea typeface="Tahoma" panose="020B0604030504040204" pitchFamily="34" charset="0"/>
                <a:cs typeface="Tahoma" panose="020B0604030504040204" pitchFamily="34" charset="0"/>
              </a:rPr>
              <a:t>Redistribute Workload</a:t>
            </a:r>
            <a:r>
              <a:rPr lang="en-US" sz="2000" dirty="0">
                <a:latin typeface="Tahoma" panose="020B0604030504040204" pitchFamily="34" charset="0"/>
                <a:ea typeface="Tahoma" panose="020B0604030504040204" pitchFamily="34" charset="0"/>
                <a:cs typeface="Tahoma" panose="020B0604030504040204" pitchFamily="34" charset="0"/>
              </a:rPr>
              <a:t>: Implement policies to evenly distribute cases among associates to reduce risk of burnout and ensure more consistent handling times.</a:t>
            </a:r>
          </a:p>
          <a:p>
            <a:pPr algn="just"/>
            <a:endParaRPr lang="en-US" sz="2000" dirty="0">
              <a:latin typeface="Tahoma" panose="020B0604030504040204" pitchFamily="34" charset="0"/>
              <a:ea typeface="Tahoma" panose="020B0604030504040204" pitchFamily="34" charset="0"/>
              <a:cs typeface="Tahoma" panose="020B0604030504040204" pitchFamily="34" charset="0"/>
            </a:endParaRPr>
          </a:p>
          <a:p>
            <a:pPr algn="just">
              <a:buFont typeface="+mj-lt"/>
              <a:buAutoNum type="arabicPeriod"/>
            </a:pPr>
            <a:r>
              <a:rPr lang="en-US" sz="2000" b="1" dirty="0">
                <a:latin typeface="Tahoma" panose="020B0604030504040204" pitchFamily="34" charset="0"/>
                <a:ea typeface="Tahoma" panose="020B0604030504040204" pitchFamily="34" charset="0"/>
                <a:cs typeface="Tahoma" panose="020B0604030504040204" pitchFamily="34" charset="0"/>
              </a:rPr>
              <a:t>Automated Workload Balancing</a:t>
            </a:r>
            <a:r>
              <a:rPr lang="en-US" sz="2000" dirty="0">
                <a:latin typeface="Tahoma" panose="020B0604030504040204" pitchFamily="34" charset="0"/>
                <a:ea typeface="Tahoma" panose="020B0604030504040204" pitchFamily="34" charset="0"/>
                <a:cs typeface="Tahoma" panose="020B0604030504040204" pitchFamily="34" charset="0"/>
              </a:rPr>
              <a:t>: Consider workload management tools that dynamically adjust case assignments, optimizing for balanced distribution and enhanced productivity.</a:t>
            </a:r>
          </a:p>
        </p:txBody>
      </p:sp>
      <p:sp>
        <p:nvSpPr>
          <p:cNvPr id="4" name="Slide Number Placeholder 3">
            <a:extLst>
              <a:ext uri="{FF2B5EF4-FFF2-40B4-BE49-F238E27FC236}">
                <a16:creationId xmlns:a16="http://schemas.microsoft.com/office/drawing/2014/main" id="{4E813DDC-9E15-2E8D-4600-E524408EC6D3}"/>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11</a:t>
            </a:fld>
            <a:endParaRPr lang="en-IN" spc="10" dirty="0"/>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D7013-A72F-347E-49FD-366F4DE295D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14C5CEB-AAC9-685E-6E30-9412F43ADFB8}"/>
              </a:ext>
            </a:extLst>
          </p:cNvPr>
          <p:cNvSpPr/>
          <p:nvPr/>
        </p:nvSpPr>
        <p:spPr>
          <a:xfrm>
            <a:off x="0" y="-5331"/>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chemeClr val="bg2">
              <a:lumMod val="90000"/>
            </a:schemeClr>
          </a:solidFill>
        </p:spPr>
        <p:txBody>
          <a:bodyPr wrap="square" lIns="0" tIns="0" rIns="0" bIns="0" rtlCol="0"/>
          <a:lstStyle/>
          <a:p>
            <a:endParaRPr/>
          </a:p>
        </p:txBody>
      </p:sp>
      <p:sp>
        <p:nvSpPr>
          <p:cNvPr id="27" name="object 2">
            <a:extLst>
              <a:ext uri="{FF2B5EF4-FFF2-40B4-BE49-F238E27FC236}">
                <a16:creationId xmlns:a16="http://schemas.microsoft.com/office/drawing/2014/main" id="{683C0664-650C-D212-4BF9-015F710BA02F}"/>
              </a:ext>
            </a:extLst>
          </p:cNvPr>
          <p:cNvSpPr/>
          <p:nvPr/>
        </p:nvSpPr>
        <p:spPr>
          <a:xfrm>
            <a:off x="-9525" y="5331"/>
            <a:ext cx="5981700"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dirty="0"/>
          </a:p>
        </p:txBody>
      </p:sp>
      <p:sp>
        <p:nvSpPr>
          <p:cNvPr id="30" name="object 3">
            <a:extLst>
              <a:ext uri="{FF2B5EF4-FFF2-40B4-BE49-F238E27FC236}">
                <a16:creationId xmlns:a16="http://schemas.microsoft.com/office/drawing/2014/main" id="{3BDD3EE7-5285-C7FD-3975-B15E2E87BE37}"/>
              </a:ext>
            </a:extLst>
          </p:cNvPr>
          <p:cNvSpPr txBox="1"/>
          <p:nvPr/>
        </p:nvSpPr>
        <p:spPr>
          <a:xfrm>
            <a:off x="372110" y="342900"/>
            <a:ext cx="5647690" cy="1718419"/>
          </a:xfrm>
          <a:prstGeom prst="rect">
            <a:avLst/>
          </a:prstGeom>
        </p:spPr>
        <p:txBody>
          <a:bodyPr vert="horz" wrap="square" lIns="0" tIns="12700" rIns="0" bIns="0" rtlCol="0">
            <a:spAutoFit/>
          </a:bodyPr>
          <a:lstStyle/>
          <a:p>
            <a:pPr marL="12700" marR="5080">
              <a:lnSpc>
                <a:spcPct val="100000"/>
              </a:lnSpc>
              <a:spcBef>
                <a:spcPts val="100"/>
              </a:spcBef>
            </a:pPr>
            <a:r>
              <a:rPr lang="en-US" sz="5500" b="1" kern="0" dirty="0">
                <a:solidFill>
                  <a:srgbClr val="163300"/>
                </a:solidFill>
                <a:latin typeface="Tahoma"/>
                <a:ea typeface="+mj-ea"/>
                <a:cs typeface="Tahoma"/>
              </a:rPr>
              <a:t>DECISION</a:t>
            </a:r>
          </a:p>
          <a:p>
            <a:pPr marL="12700" marR="5080">
              <a:lnSpc>
                <a:spcPct val="100000"/>
              </a:lnSpc>
              <a:spcBef>
                <a:spcPts val="100"/>
              </a:spcBef>
            </a:pPr>
            <a:r>
              <a:rPr lang="en-US" sz="5500" b="1" kern="0" spc="-15" dirty="0">
                <a:solidFill>
                  <a:srgbClr val="9FE770"/>
                </a:solidFill>
                <a:latin typeface="Tahoma"/>
                <a:ea typeface="+mj-ea"/>
                <a:cs typeface="Tahoma"/>
              </a:rPr>
              <a:t>CONSISTENCY</a:t>
            </a:r>
            <a:endParaRPr sz="5500" b="1" kern="0" dirty="0">
              <a:solidFill>
                <a:srgbClr val="163300"/>
              </a:solidFill>
              <a:latin typeface="Tahoma"/>
              <a:ea typeface="+mj-ea"/>
              <a:cs typeface="Tahoma"/>
            </a:endParaRPr>
          </a:p>
        </p:txBody>
      </p:sp>
      <p:graphicFrame>
        <p:nvGraphicFramePr>
          <p:cNvPr id="42" name="Table 41">
            <a:extLst>
              <a:ext uri="{FF2B5EF4-FFF2-40B4-BE49-F238E27FC236}">
                <a16:creationId xmlns:a16="http://schemas.microsoft.com/office/drawing/2014/main" id="{F264055B-3445-F1B5-79B4-2947A2E10A3A}"/>
              </a:ext>
            </a:extLst>
          </p:cNvPr>
          <p:cNvGraphicFramePr>
            <a:graphicFrameLocks noGrp="1"/>
          </p:cNvGraphicFramePr>
          <p:nvPr>
            <p:extLst>
              <p:ext uri="{D42A27DB-BD31-4B8C-83A1-F6EECF244321}">
                <p14:modId xmlns:p14="http://schemas.microsoft.com/office/powerpoint/2010/main" val="2214290109"/>
              </p:ext>
            </p:extLst>
          </p:nvPr>
        </p:nvGraphicFramePr>
        <p:xfrm>
          <a:off x="8549578" y="1236607"/>
          <a:ext cx="7113393" cy="3369315"/>
        </p:xfrm>
        <a:graphic>
          <a:graphicData uri="http://schemas.openxmlformats.org/drawingml/2006/table">
            <a:tbl>
              <a:tblPr>
                <a:tableStyleId>{69C7853C-536D-4A76-A0AE-DD22124D55A5}</a:tableStyleId>
              </a:tblPr>
              <a:tblGrid>
                <a:gridCol w="4322449">
                  <a:extLst>
                    <a:ext uri="{9D8B030D-6E8A-4147-A177-3AD203B41FA5}">
                      <a16:colId xmlns:a16="http://schemas.microsoft.com/office/drawing/2014/main" val="917716250"/>
                    </a:ext>
                  </a:extLst>
                </a:gridCol>
                <a:gridCol w="2790944">
                  <a:extLst>
                    <a:ext uri="{9D8B030D-6E8A-4147-A177-3AD203B41FA5}">
                      <a16:colId xmlns:a16="http://schemas.microsoft.com/office/drawing/2014/main" val="3820680598"/>
                    </a:ext>
                  </a:extLst>
                </a:gridCol>
              </a:tblGrid>
              <a:tr h="333740">
                <a:tc>
                  <a:txBody>
                    <a:bodyPr/>
                    <a:lstStyle/>
                    <a:p>
                      <a:pPr algn="just"/>
                      <a:r>
                        <a:rPr lang="en-IN" b="1">
                          <a:latin typeface="Tahoma" panose="020B0604030504040204" pitchFamily="34" charset="0"/>
                          <a:ea typeface="Tahoma" panose="020B0604030504040204" pitchFamily="34" charset="0"/>
                          <a:cs typeface="Tahoma" panose="020B0604030504040204" pitchFamily="34" charset="0"/>
                        </a:rPr>
                        <a:t>Decision Type</a:t>
                      </a:r>
                      <a:endParaRPr lang="en-IN">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just"/>
                      <a:r>
                        <a:rPr lang="en-IN" b="1">
                          <a:latin typeface="Tahoma" panose="020B0604030504040204" pitchFamily="34" charset="0"/>
                          <a:ea typeface="Tahoma" panose="020B0604030504040204" pitchFamily="34" charset="0"/>
                          <a:cs typeface="Tahoma" panose="020B0604030504040204" pitchFamily="34" charset="0"/>
                        </a:rPr>
                        <a:t>Frequency (%)</a:t>
                      </a:r>
                      <a:endParaRPr lang="en-IN">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875845711"/>
                  </a:ext>
                </a:extLst>
              </a:tr>
              <a:tr h="333740">
                <a:tc>
                  <a:txBody>
                    <a:bodyPr/>
                    <a:lstStyle/>
                    <a:p>
                      <a:pPr algn="just"/>
                      <a:r>
                        <a:rPr lang="en-IN">
                          <a:latin typeface="Tahoma" panose="020B0604030504040204" pitchFamily="34" charset="0"/>
                          <a:ea typeface="Tahoma" panose="020B0604030504040204" pitchFamily="34" charset="0"/>
                          <a:cs typeface="Tahoma" panose="020B0604030504040204" pitchFamily="34" charset="0"/>
                        </a:rPr>
                        <a:t>OPS_WAITING</a:t>
                      </a:r>
                    </a:p>
                  </a:txBody>
                  <a:tcPr anchor="ctr"/>
                </a:tc>
                <a:tc>
                  <a:txBody>
                    <a:bodyPr/>
                    <a:lstStyle/>
                    <a:p>
                      <a:pPr algn="just"/>
                      <a:r>
                        <a:rPr lang="en-IN">
                          <a:latin typeface="Tahoma" panose="020B0604030504040204" pitchFamily="34" charset="0"/>
                          <a:ea typeface="Tahoma" panose="020B0604030504040204" pitchFamily="34" charset="0"/>
                          <a:cs typeface="Tahoma" panose="020B0604030504040204" pitchFamily="34" charset="0"/>
                        </a:rPr>
                        <a:t>43%</a:t>
                      </a:r>
                    </a:p>
                  </a:txBody>
                  <a:tcPr anchor="ctr"/>
                </a:tc>
                <a:extLst>
                  <a:ext uri="{0D108BD9-81ED-4DB2-BD59-A6C34878D82A}">
                    <a16:rowId xmlns:a16="http://schemas.microsoft.com/office/drawing/2014/main" val="3800645231"/>
                  </a:ext>
                </a:extLst>
              </a:tr>
              <a:tr h="333740">
                <a:tc>
                  <a:txBody>
                    <a:bodyPr/>
                    <a:lstStyle/>
                    <a:p>
                      <a:pPr algn="just"/>
                      <a:r>
                        <a:rPr lang="en-IN" dirty="0">
                          <a:latin typeface="Tahoma" panose="020B0604030504040204" pitchFamily="34" charset="0"/>
                          <a:ea typeface="Tahoma" panose="020B0604030504040204" pitchFamily="34" charset="0"/>
                          <a:cs typeface="Tahoma" panose="020B0604030504040204" pitchFamily="34" charset="0"/>
                        </a:rPr>
                        <a:t>OPS_APPROVE</a:t>
                      </a:r>
                    </a:p>
                  </a:txBody>
                  <a:tcPr anchor="ctr"/>
                </a:tc>
                <a:tc>
                  <a:txBody>
                    <a:bodyPr/>
                    <a:lstStyle/>
                    <a:p>
                      <a:pPr algn="just"/>
                      <a:r>
                        <a:rPr lang="en-IN">
                          <a:latin typeface="Tahoma" panose="020B0604030504040204" pitchFamily="34" charset="0"/>
                          <a:ea typeface="Tahoma" panose="020B0604030504040204" pitchFamily="34" charset="0"/>
                          <a:cs typeface="Tahoma" panose="020B0604030504040204" pitchFamily="34" charset="0"/>
                        </a:rPr>
                        <a:t>27%</a:t>
                      </a:r>
                    </a:p>
                  </a:txBody>
                  <a:tcPr anchor="ctr"/>
                </a:tc>
                <a:extLst>
                  <a:ext uri="{0D108BD9-81ED-4DB2-BD59-A6C34878D82A}">
                    <a16:rowId xmlns:a16="http://schemas.microsoft.com/office/drawing/2014/main" val="2949216978"/>
                  </a:ext>
                </a:extLst>
              </a:tr>
              <a:tr h="333740">
                <a:tc>
                  <a:txBody>
                    <a:bodyPr/>
                    <a:lstStyle/>
                    <a:p>
                      <a:pPr algn="just"/>
                      <a:r>
                        <a:rPr lang="en-IN" dirty="0">
                          <a:latin typeface="Tahoma" panose="020B0604030504040204" pitchFamily="34" charset="0"/>
                          <a:ea typeface="Tahoma" panose="020B0604030504040204" pitchFamily="34" charset="0"/>
                          <a:cs typeface="Tahoma" panose="020B0604030504040204" pitchFamily="34" charset="0"/>
                        </a:rPr>
                        <a:t>OPS_CLOSE</a:t>
                      </a:r>
                    </a:p>
                  </a:txBody>
                  <a:tcPr anchor="ctr"/>
                </a:tc>
                <a:tc>
                  <a:txBody>
                    <a:bodyPr/>
                    <a:lstStyle/>
                    <a:p>
                      <a:pPr algn="just"/>
                      <a:r>
                        <a:rPr lang="en-IN">
                          <a:latin typeface="Tahoma" panose="020B0604030504040204" pitchFamily="34" charset="0"/>
                          <a:ea typeface="Tahoma" panose="020B0604030504040204" pitchFamily="34" charset="0"/>
                          <a:cs typeface="Tahoma" panose="020B0604030504040204" pitchFamily="34" charset="0"/>
                        </a:rPr>
                        <a:t>12%</a:t>
                      </a:r>
                    </a:p>
                  </a:txBody>
                  <a:tcPr anchor="ctr"/>
                </a:tc>
                <a:extLst>
                  <a:ext uri="{0D108BD9-81ED-4DB2-BD59-A6C34878D82A}">
                    <a16:rowId xmlns:a16="http://schemas.microsoft.com/office/drawing/2014/main" val="2001662697"/>
                  </a:ext>
                </a:extLst>
              </a:tr>
              <a:tr h="333740">
                <a:tc>
                  <a:txBody>
                    <a:bodyPr/>
                    <a:lstStyle/>
                    <a:p>
                      <a:pPr algn="just"/>
                      <a:r>
                        <a:rPr lang="en-IN" dirty="0">
                          <a:latin typeface="Tahoma" panose="020B0604030504040204" pitchFamily="34" charset="0"/>
                          <a:ea typeface="Tahoma" panose="020B0604030504040204" pitchFamily="34" charset="0"/>
                          <a:cs typeface="Tahoma" panose="020B0604030504040204" pitchFamily="34" charset="0"/>
                        </a:rPr>
                        <a:t>OPS_NO_REVIEW_NEEDED</a:t>
                      </a:r>
                    </a:p>
                  </a:txBody>
                  <a:tcPr anchor="ctr"/>
                </a:tc>
                <a:tc>
                  <a:txBody>
                    <a:bodyPr/>
                    <a:lstStyle/>
                    <a:p>
                      <a:pPr algn="just"/>
                      <a:r>
                        <a:rPr lang="en-IN">
                          <a:latin typeface="Tahoma" panose="020B0604030504040204" pitchFamily="34" charset="0"/>
                          <a:ea typeface="Tahoma" panose="020B0604030504040204" pitchFamily="34" charset="0"/>
                          <a:cs typeface="Tahoma" panose="020B0604030504040204" pitchFamily="34" charset="0"/>
                        </a:rPr>
                        <a:t>7%</a:t>
                      </a:r>
                    </a:p>
                  </a:txBody>
                  <a:tcPr anchor="ctr"/>
                </a:tc>
                <a:extLst>
                  <a:ext uri="{0D108BD9-81ED-4DB2-BD59-A6C34878D82A}">
                    <a16:rowId xmlns:a16="http://schemas.microsoft.com/office/drawing/2014/main" val="2712182777"/>
                  </a:ext>
                </a:extLst>
              </a:tr>
              <a:tr h="333740">
                <a:tc>
                  <a:txBody>
                    <a:bodyPr/>
                    <a:lstStyle/>
                    <a:p>
                      <a:pPr algn="just"/>
                      <a:r>
                        <a:rPr lang="en-IN">
                          <a:latin typeface="Tahoma" panose="020B0604030504040204" pitchFamily="34" charset="0"/>
                          <a:ea typeface="Tahoma" panose="020B0604030504040204" pitchFamily="34" charset="0"/>
                          <a:cs typeface="Tahoma" panose="020B0604030504040204" pitchFamily="34" charset="0"/>
                        </a:rPr>
                        <a:t>OPS_UNASSIGN</a:t>
                      </a:r>
                    </a:p>
                  </a:txBody>
                  <a:tcPr anchor="ctr"/>
                </a:tc>
                <a:tc>
                  <a:txBody>
                    <a:bodyPr/>
                    <a:lstStyle/>
                    <a:p>
                      <a:pPr algn="just"/>
                      <a:r>
                        <a:rPr lang="en-IN">
                          <a:latin typeface="Tahoma" panose="020B0604030504040204" pitchFamily="34" charset="0"/>
                          <a:ea typeface="Tahoma" panose="020B0604030504040204" pitchFamily="34" charset="0"/>
                          <a:cs typeface="Tahoma" panose="020B0604030504040204" pitchFamily="34" charset="0"/>
                        </a:rPr>
                        <a:t>4%</a:t>
                      </a:r>
                    </a:p>
                  </a:txBody>
                  <a:tcPr anchor="ctr"/>
                </a:tc>
                <a:extLst>
                  <a:ext uri="{0D108BD9-81ED-4DB2-BD59-A6C34878D82A}">
                    <a16:rowId xmlns:a16="http://schemas.microsoft.com/office/drawing/2014/main" val="1076120438"/>
                  </a:ext>
                </a:extLst>
              </a:tr>
              <a:tr h="333740">
                <a:tc>
                  <a:txBody>
                    <a:bodyPr/>
                    <a:lstStyle/>
                    <a:p>
                      <a:pPr algn="just"/>
                      <a:r>
                        <a:rPr lang="en-IN" dirty="0">
                          <a:latin typeface="Tahoma" panose="020B0604030504040204" pitchFamily="34" charset="0"/>
                          <a:ea typeface="Tahoma" panose="020B0604030504040204" pitchFamily="34" charset="0"/>
                          <a:cs typeface="Tahoma" panose="020B0604030504040204" pitchFamily="34" charset="0"/>
                        </a:rPr>
                        <a:t>OPS_REVIEW_PAUSE</a:t>
                      </a:r>
                    </a:p>
                  </a:txBody>
                  <a:tcPr anchor="ctr"/>
                </a:tc>
                <a:tc>
                  <a:txBody>
                    <a:bodyPr/>
                    <a:lstStyle/>
                    <a:p>
                      <a:pPr algn="just"/>
                      <a:r>
                        <a:rPr lang="en-IN">
                          <a:latin typeface="Tahoma" panose="020B0604030504040204" pitchFamily="34" charset="0"/>
                          <a:ea typeface="Tahoma" panose="020B0604030504040204" pitchFamily="34" charset="0"/>
                          <a:cs typeface="Tahoma" panose="020B0604030504040204" pitchFamily="34" charset="0"/>
                        </a:rPr>
                        <a:t>4%</a:t>
                      </a:r>
                    </a:p>
                  </a:txBody>
                  <a:tcPr anchor="ctr"/>
                </a:tc>
                <a:extLst>
                  <a:ext uri="{0D108BD9-81ED-4DB2-BD59-A6C34878D82A}">
                    <a16:rowId xmlns:a16="http://schemas.microsoft.com/office/drawing/2014/main" val="1256985876"/>
                  </a:ext>
                </a:extLst>
              </a:tr>
              <a:tr h="443235">
                <a:tc>
                  <a:txBody>
                    <a:bodyPr/>
                    <a:lstStyle/>
                    <a:p>
                      <a:pPr algn="just"/>
                      <a:r>
                        <a:rPr lang="en-IN">
                          <a:latin typeface="Tahoma" panose="020B0604030504040204" pitchFamily="34" charset="0"/>
                          <a:ea typeface="Tahoma" panose="020B0604030504040204" pitchFamily="34" charset="0"/>
                          <a:cs typeface="Tahoma" panose="020B0604030504040204" pitchFamily="34" charset="0"/>
                        </a:rPr>
                        <a:t>OPS_VERIFICATION_TEAM_CHANGE</a:t>
                      </a:r>
                    </a:p>
                  </a:txBody>
                  <a:tcPr anchor="ctr"/>
                </a:tc>
                <a:tc>
                  <a:txBody>
                    <a:bodyPr/>
                    <a:lstStyle/>
                    <a:p>
                      <a:pPr algn="just"/>
                      <a:r>
                        <a:rPr lang="en-IN">
                          <a:latin typeface="Tahoma" panose="020B0604030504040204" pitchFamily="34" charset="0"/>
                          <a:ea typeface="Tahoma" panose="020B0604030504040204" pitchFamily="34" charset="0"/>
                          <a:cs typeface="Tahoma" panose="020B0604030504040204" pitchFamily="34" charset="0"/>
                        </a:rPr>
                        <a:t>3%</a:t>
                      </a:r>
                    </a:p>
                  </a:txBody>
                  <a:tcPr anchor="ctr"/>
                </a:tc>
                <a:extLst>
                  <a:ext uri="{0D108BD9-81ED-4DB2-BD59-A6C34878D82A}">
                    <a16:rowId xmlns:a16="http://schemas.microsoft.com/office/drawing/2014/main" val="1289992379"/>
                  </a:ext>
                </a:extLst>
              </a:tr>
              <a:tr h="333740">
                <a:tc>
                  <a:txBody>
                    <a:bodyPr/>
                    <a:lstStyle/>
                    <a:p>
                      <a:pPr algn="just"/>
                      <a:r>
                        <a:rPr lang="en-IN">
                          <a:latin typeface="Tahoma" panose="020B0604030504040204" pitchFamily="34" charset="0"/>
                          <a:ea typeface="Tahoma" panose="020B0604030504040204" pitchFamily="34" charset="0"/>
                          <a:cs typeface="Tahoma" panose="020B0604030504040204" pitchFamily="34" charset="0"/>
                        </a:rPr>
                        <a:t>OPS_REJECT</a:t>
                      </a:r>
                    </a:p>
                  </a:txBody>
                  <a:tcPr anchor="ctr"/>
                </a:tc>
                <a:tc>
                  <a:txBody>
                    <a:bodyPr/>
                    <a:lstStyle/>
                    <a:p>
                      <a:pPr algn="just"/>
                      <a:r>
                        <a:rPr lang="en-IN" dirty="0">
                          <a:latin typeface="Tahoma" panose="020B0604030504040204" pitchFamily="34" charset="0"/>
                          <a:ea typeface="Tahoma" panose="020B0604030504040204" pitchFamily="34" charset="0"/>
                          <a:cs typeface="Tahoma" panose="020B0604030504040204" pitchFamily="34" charset="0"/>
                        </a:rPr>
                        <a:t>1%</a:t>
                      </a:r>
                    </a:p>
                  </a:txBody>
                  <a:tcPr anchor="ctr"/>
                </a:tc>
                <a:extLst>
                  <a:ext uri="{0D108BD9-81ED-4DB2-BD59-A6C34878D82A}">
                    <a16:rowId xmlns:a16="http://schemas.microsoft.com/office/drawing/2014/main" val="2697220306"/>
                  </a:ext>
                </a:extLst>
              </a:tr>
            </a:tbl>
          </a:graphicData>
        </a:graphic>
      </p:graphicFrame>
      <p:sp>
        <p:nvSpPr>
          <p:cNvPr id="43" name="Rectangle 4">
            <a:extLst>
              <a:ext uri="{FF2B5EF4-FFF2-40B4-BE49-F238E27FC236}">
                <a16:creationId xmlns:a16="http://schemas.microsoft.com/office/drawing/2014/main" id="{ACF9B148-D23F-E157-D90B-9246570F72D2}"/>
              </a:ext>
            </a:extLst>
          </p:cNvPr>
          <p:cNvSpPr>
            <a:spLocks noChangeArrowheads="1"/>
          </p:cNvSpPr>
          <p:nvPr/>
        </p:nvSpPr>
        <p:spPr bwMode="auto">
          <a:xfrm>
            <a:off x="6374765" y="342900"/>
            <a:ext cx="11762856"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OBJECTIVE: </a:t>
            </a:r>
            <a:r>
              <a:rPr lang="en-US" sz="2000" dirty="0">
                <a:latin typeface="Tahoma" panose="020B0604030504040204" pitchFamily="34" charset="0"/>
                <a:ea typeface="Tahoma" panose="020B0604030504040204" pitchFamily="34" charset="0"/>
                <a:cs typeface="Tahoma" panose="020B0604030504040204" pitchFamily="34" charset="0"/>
              </a:rPr>
              <a:t>To evaluate frequency of OPS_DECISION values to identify patterns in decision-making.</a:t>
            </a:r>
            <a:endParaRPr lang="en-US" altLang="en-US" sz="1900" b="1" dirty="0">
              <a:latin typeface="Tahoma" panose="020B0604030504040204" pitchFamily="34" charset="0"/>
              <a:ea typeface="Tahoma" panose="020B0604030504040204" pitchFamily="34" charset="0"/>
              <a:cs typeface="Tahoma" panose="020B0604030504040204" pitchFamily="34" charset="0"/>
            </a:endParaRPr>
          </a:p>
          <a:p>
            <a:pPr marR="0" lvl="0" algn="just" defTabSz="914400" rtl="0" eaLnBrk="0" fontAlgn="base" latinLnBrk="0" hangingPunct="0">
              <a:lnSpc>
                <a:spcPct val="100000"/>
              </a:lnSpc>
              <a:spcBef>
                <a:spcPct val="0"/>
              </a:spcBef>
              <a:spcAft>
                <a:spcPct val="0"/>
              </a:spcAft>
              <a:buClrTx/>
              <a:buSzTx/>
              <a:tabLst/>
            </a:pPr>
            <a:r>
              <a:rPr lang="en-US" altLang="en-US" sz="1900" b="1" dirty="0">
                <a:latin typeface="Tahoma" panose="020B0604030504040204" pitchFamily="34" charset="0"/>
                <a:ea typeface="Tahoma" panose="020B0604030504040204" pitchFamily="34" charset="0"/>
                <a:cs typeface="Tahoma" panose="020B0604030504040204" pitchFamily="34" charset="0"/>
              </a:rPr>
              <a:t>Decision Frequency Table</a:t>
            </a:r>
          </a:p>
          <a:p>
            <a:pPr marR="0" lvl="0" algn="just" defTabSz="914400" rtl="0" eaLnBrk="0" fontAlgn="base" latinLnBrk="0" hangingPunct="0">
              <a:lnSpc>
                <a:spcPct val="100000"/>
              </a:lnSpc>
              <a:spcBef>
                <a:spcPct val="0"/>
              </a:spcBef>
              <a:spcAft>
                <a:spcPct val="0"/>
              </a:spcAft>
              <a:buClrTx/>
              <a:buSzTx/>
              <a:tabLst/>
            </a:pPr>
            <a:endParaRPr lang="en-US" altLang="en-US" sz="1900" b="1" dirty="0">
              <a:latin typeface="Tahoma" panose="020B0604030504040204" pitchFamily="34" charset="0"/>
              <a:ea typeface="Tahoma" panose="020B0604030504040204" pitchFamily="34" charset="0"/>
              <a:cs typeface="Tahoma" panose="020B0604030504040204" pitchFamily="34" charset="0"/>
            </a:endParaRPr>
          </a:p>
        </p:txBody>
      </p:sp>
      <p:sp>
        <p:nvSpPr>
          <p:cNvPr id="44" name="Rectangle 4">
            <a:extLst>
              <a:ext uri="{FF2B5EF4-FFF2-40B4-BE49-F238E27FC236}">
                <a16:creationId xmlns:a16="http://schemas.microsoft.com/office/drawing/2014/main" id="{C913D748-D315-2B90-9C3B-734341BD51A0}"/>
              </a:ext>
            </a:extLst>
          </p:cNvPr>
          <p:cNvSpPr>
            <a:spLocks noChangeArrowheads="1"/>
          </p:cNvSpPr>
          <p:nvPr/>
        </p:nvSpPr>
        <p:spPr bwMode="auto">
          <a:xfrm>
            <a:off x="372110" y="3316866"/>
            <a:ext cx="5439889" cy="5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1900" b="1" dirty="0">
                <a:latin typeface="Tahoma" panose="020B0604030504040204" pitchFamily="34" charset="0"/>
                <a:ea typeface="Tahoma" panose="020B0604030504040204" pitchFamily="34" charset="0"/>
                <a:cs typeface="Tahoma" panose="020B0604030504040204" pitchFamily="34" charset="0"/>
              </a:rPr>
              <a:t>KEY INSIGHTS:</a:t>
            </a:r>
          </a:p>
          <a:p>
            <a:pPr marR="0" lvl="0" algn="just" defTabSz="914400" rtl="0" eaLnBrk="0" fontAlgn="base" latinLnBrk="0" hangingPunct="0">
              <a:lnSpc>
                <a:spcPct val="100000"/>
              </a:lnSpc>
              <a:spcBef>
                <a:spcPct val="0"/>
              </a:spcBef>
              <a:spcAft>
                <a:spcPct val="0"/>
              </a:spcAft>
              <a:buClrTx/>
              <a:buSzTx/>
              <a:tabLst/>
            </a:pPr>
            <a:endParaRPr lang="en-US" sz="1900" b="1" dirty="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q"/>
            </a:pPr>
            <a:r>
              <a:rPr lang="en-US" sz="1900" b="1" dirty="0">
                <a:latin typeface="Tahoma" panose="020B0604030504040204" pitchFamily="34" charset="0"/>
                <a:ea typeface="Tahoma" panose="020B0604030504040204" pitchFamily="34" charset="0"/>
                <a:cs typeface="Tahoma" panose="020B0604030504040204" pitchFamily="34" charset="0"/>
              </a:rPr>
              <a:t>High OPS_WAITING (43%)</a:t>
            </a:r>
            <a:r>
              <a:rPr lang="en-US" sz="1900" dirty="0">
                <a:latin typeface="Tahoma" panose="020B0604030504040204" pitchFamily="34" charset="0"/>
                <a:ea typeface="Tahoma" panose="020B0604030504040204" pitchFamily="34" charset="0"/>
                <a:cs typeface="Tahoma" panose="020B0604030504040204" pitchFamily="34" charset="0"/>
              </a:rPr>
              <a:t>: Indicates a significant number of cases require further action or follow-up.</a:t>
            </a:r>
          </a:p>
          <a:p>
            <a:pPr marL="342900" indent="-342900" algn="just">
              <a:buFont typeface="Wingdings" panose="05000000000000000000" pitchFamily="2" charset="2"/>
              <a:buChar char="q"/>
            </a:pPr>
            <a:r>
              <a:rPr lang="en-US" sz="1900" b="1" dirty="0">
                <a:latin typeface="Tahoma" panose="020B0604030504040204" pitchFamily="34" charset="0"/>
                <a:ea typeface="Tahoma" panose="020B0604030504040204" pitchFamily="34" charset="0"/>
                <a:cs typeface="Tahoma" panose="020B0604030504040204" pitchFamily="34" charset="0"/>
              </a:rPr>
              <a:t>Top 3 Decisions</a:t>
            </a:r>
            <a:r>
              <a:rPr lang="en-US" sz="1900" dirty="0">
                <a:latin typeface="Tahoma" panose="020B0604030504040204" pitchFamily="34" charset="0"/>
                <a:ea typeface="Tahoma" panose="020B0604030504040204" pitchFamily="34" charset="0"/>
                <a:cs typeface="Tahoma" panose="020B0604030504040204" pitchFamily="34" charset="0"/>
              </a:rPr>
              <a:t>: OPS_WAITING (43%), OPS_APPROVE (27%), OPS_CLOSE (12%).</a:t>
            </a:r>
          </a:p>
          <a:p>
            <a:pPr algn="just"/>
            <a:endParaRPr lang="en-US" sz="1900" dirty="0">
              <a:latin typeface="Tahoma" panose="020B0604030504040204" pitchFamily="34" charset="0"/>
              <a:ea typeface="Tahoma" panose="020B0604030504040204" pitchFamily="34" charset="0"/>
              <a:cs typeface="Tahoma" panose="020B0604030504040204" pitchFamily="34" charset="0"/>
            </a:endParaRPr>
          </a:p>
          <a:p>
            <a:pPr algn="just"/>
            <a:r>
              <a:rPr lang="en-US" sz="1900" b="1" dirty="0">
                <a:latin typeface="Tahoma" panose="020B0604030504040204" pitchFamily="34" charset="0"/>
                <a:ea typeface="Tahoma" panose="020B0604030504040204" pitchFamily="34" charset="0"/>
                <a:cs typeface="Tahoma" panose="020B0604030504040204" pitchFamily="34" charset="0"/>
              </a:rPr>
              <a:t>IMPLICATION</a:t>
            </a:r>
            <a:r>
              <a:rPr lang="en-US" sz="1900" dirty="0">
                <a:latin typeface="Tahoma" panose="020B0604030504040204" pitchFamily="34" charset="0"/>
                <a:ea typeface="Tahoma" panose="020B0604030504040204" pitchFamily="34" charset="0"/>
                <a:cs typeface="Tahoma" panose="020B0604030504040204" pitchFamily="34" charset="0"/>
              </a:rPr>
              <a:t>: Heavy reliance on OPS_WAITING suggests potential delays in resolution or ambiguity in decision-making criteria.</a:t>
            </a:r>
          </a:p>
          <a:p>
            <a:pPr algn="just"/>
            <a:endParaRPr lang="en-US" sz="1900" dirty="0">
              <a:latin typeface="Tahoma" panose="020B0604030504040204" pitchFamily="34" charset="0"/>
              <a:ea typeface="Tahoma" panose="020B0604030504040204" pitchFamily="34" charset="0"/>
              <a:cs typeface="Tahoma" panose="020B0604030504040204" pitchFamily="34" charset="0"/>
            </a:endParaRPr>
          </a:p>
          <a:p>
            <a:r>
              <a:rPr lang="en-US" sz="1900" b="1" dirty="0">
                <a:latin typeface="Tahoma" panose="020B0604030504040204" pitchFamily="34" charset="0"/>
                <a:ea typeface="Tahoma" panose="020B0604030504040204" pitchFamily="34" charset="0"/>
                <a:cs typeface="Tahoma" panose="020B0604030504040204" pitchFamily="34" charset="0"/>
              </a:rPr>
              <a:t>RECOMMENDATIONS:</a:t>
            </a:r>
          </a:p>
          <a:p>
            <a:endParaRPr lang="en-US" sz="1900" b="1" dirty="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q"/>
            </a:pPr>
            <a:r>
              <a:rPr lang="en-US" sz="1900" b="1" dirty="0">
                <a:latin typeface="Tahoma" panose="020B0604030504040204" pitchFamily="34" charset="0"/>
                <a:ea typeface="Tahoma" panose="020B0604030504040204" pitchFamily="34" charset="0"/>
                <a:cs typeface="Tahoma" panose="020B0604030504040204" pitchFamily="34" charset="0"/>
              </a:rPr>
              <a:t>Clearer Guidelines</a:t>
            </a:r>
            <a:r>
              <a:rPr lang="en-US" sz="1900" dirty="0">
                <a:latin typeface="Tahoma" panose="020B0604030504040204" pitchFamily="34" charset="0"/>
                <a:ea typeface="Tahoma" panose="020B0604030504040204" pitchFamily="34" charset="0"/>
                <a:cs typeface="Tahoma" panose="020B0604030504040204" pitchFamily="34" charset="0"/>
              </a:rPr>
              <a:t>: Establish criteria for decisions to reduce follow-ups.</a:t>
            </a:r>
          </a:p>
          <a:p>
            <a:pPr marL="342900" indent="-342900" algn="just">
              <a:buFont typeface="Wingdings" panose="05000000000000000000" pitchFamily="2" charset="2"/>
              <a:buChar char="q"/>
            </a:pPr>
            <a:r>
              <a:rPr lang="en-US" sz="1900" b="1" dirty="0">
                <a:latin typeface="Tahoma" panose="020B0604030504040204" pitchFamily="34" charset="0"/>
                <a:ea typeface="Tahoma" panose="020B0604030504040204" pitchFamily="34" charset="0"/>
                <a:cs typeface="Tahoma" panose="020B0604030504040204" pitchFamily="34" charset="0"/>
              </a:rPr>
              <a:t>Training Programs</a:t>
            </a:r>
            <a:r>
              <a:rPr lang="en-US" sz="1900" dirty="0">
                <a:latin typeface="Tahoma" panose="020B0604030504040204" pitchFamily="34" charset="0"/>
                <a:ea typeface="Tahoma" panose="020B0604030504040204" pitchFamily="34" charset="0"/>
                <a:cs typeface="Tahoma" panose="020B0604030504040204" pitchFamily="34" charset="0"/>
              </a:rPr>
              <a:t>: Improve associate efficiency in decision-making.</a:t>
            </a:r>
          </a:p>
        </p:txBody>
      </p:sp>
      <p:pic>
        <p:nvPicPr>
          <p:cNvPr id="1028" name="Picture 4">
            <a:extLst>
              <a:ext uri="{FF2B5EF4-FFF2-40B4-BE49-F238E27FC236}">
                <a16:creationId xmlns:a16="http://schemas.microsoft.com/office/drawing/2014/main" id="{C0C7A4A4-4E6F-316E-0785-C2D14FC7E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8258" y="4769375"/>
            <a:ext cx="9144000" cy="556677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E7A6AB1-C087-14E9-BABF-E5532F95A98B}"/>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12</a:t>
            </a:fld>
            <a:endParaRPr lang="en-IN" spc="10" dirty="0"/>
          </a:p>
        </p:txBody>
      </p:sp>
    </p:spTree>
    <p:extLst>
      <p:ext uri="{BB962C8B-B14F-4D97-AF65-F5344CB8AC3E}">
        <p14:creationId xmlns:p14="http://schemas.microsoft.com/office/powerpoint/2010/main" val="4181808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EF900-32CB-78A9-F4A8-8142E192DC0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9E58005-C438-E29D-3EE7-DD8BAA1BF523}"/>
              </a:ext>
            </a:extLst>
          </p:cNvPr>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chemeClr val="bg2">
              <a:lumMod val="75000"/>
            </a:schemeClr>
          </a:solidFill>
        </p:spPr>
        <p:txBody>
          <a:bodyPr wrap="square" lIns="0" tIns="0" rIns="0" bIns="0" rtlCol="0"/>
          <a:lstStyle/>
          <a:p>
            <a:pPr algn="just"/>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3" name="object 3">
            <a:extLst>
              <a:ext uri="{FF2B5EF4-FFF2-40B4-BE49-F238E27FC236}">
                <a16:creationId xmlns:a16="http://schemas.microsoft.com/office/drawing/2014/main" id="{57AA3CE6-83F1-935E-73A2-F1BCD83AB00F}"/>
              </a:ext>
            </a:extLst>
          </p:cNvPr>
          <p:cNvSpPr txBox="1">
            <a:spLocks noGrp="1"/>
          </p:cNvSpPr>
          <p:nvPr>
            <p:ph type="title"/>
          </p:nvPr>
        </p:nvSpPr>
        <p:spPr>
          <a:xfrm>
            <a:off x="1269925" y="647700"/>
            <a:ext cx="15748150" cy="705321"/>
          </a:xfrm>
          <a:prstGeom prst="rect">
            <a:avLst/>
          </a:prstGeom>
        </p:spPr>
        <p:txBody>
          <a:bodyPr vert="horz" wrap="square" lIns="0" tIns="12700" rIns="0" bIns="0" rtlCol="0">
            <a:spAutoFit/>
          </a:bodyPr>
          <a:lstStyle/>
          <a:p>
            <a:pPr marL="12700">
              <a:lnSpc>
                <a:spcPct val="100000"/>
              </a:lnSpc>
              <a:spcBef>
                <a:spcPts val="100"/>
              </a:spcBef>
            </a:pPr>
            <a:r>
              <a:rPr lang="en-IN" sz="4500" spc="70" dirty="0"/>
              <a:t>SUMMARY OF KEY OPERATIONAL </a:t>
            </a:r>
            <a:r>
              <a:rPr lang="en-IN" sz="4500" spc="-15" dirty="0">
                <a:solidFill>
                  <a:srgbClr val="00B050"/>
                </a:solidFill>
              </a:rPr>
              <a:t>HEALTH</a:t>
            </a:r>
            <a:r>
              <a:rPr lang="en-IN" sz="4500" spc="70" dirty="0">
                <a:solidFill>
                  <a:srgbClr val="00B050"/>
                </a:solidFill>
              </a:rPr>
              <a:t> </a:t>
            </a:r>
            <a:r>
              <a:rPr lang="en-IN" sz="4500" spc="70" dirty="0"/>
              <a:t>ANALYSIS  </a:t>
            </a:r>
            <a:endParaRPr sz="4500" dirty="0"/>
          </a:p>
        </p:txBody>
      </p:sp>
      <p:sp>
        <p:nvSpPr>
          <p:cNvPr id="16" name="Rectangle 4">
            <a:extLst>
              <a:ext uri="{FF2B5EF4-FFF2-40B4-BE49-F238E27FC236}">
                <a16:creationId xmlns:a16="http://schemas.microsoft.com/office/drawing/2014/main" id="{6055FDE9-E830-0E99-8A54-BD9D231529EB}"/>
              </a:ext>
            </a:extLst>
          </p:cNvPr>
          <p:cNvSpPr>
            <a:spLocks noChangeArrowheads="1"/>
          </p:cNvSpPr>
          <p:nvPr/>
        </p:nvSpPr>
        <p:spPr bwMode="auto">
          <a:xfrm>
            <a:off x="1279448" y="1929754"/>
            <a:ext cx="15743389"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000" b="1" dirty="0">
                <a:latin typeface="Tahoma" panose="020B0604030504040204" pitchFamily="34" charset="0"/>
                <a:ea typeface="Tahoma" panose="020B0604030504040204" pitchFamily="34" charset="0"/>
                <a:cs typeface="Tahoma" panose="020B0604030504040204" pitchFamily="34" charset="0"/>
              </a:rPr>
              <a:t>1. Processing Time Metrics</a:t>
            </a:r>
            <a:r>
              <a:rPr lang="en-US" sz="2000" dirty="0">
                <a:latin typeface="Tahoma" panose="020B0604030504040204" pitchFamily="34" charset="0"/>
                <a:ea typeface="Tahoma" panose="020B0604030504040204" pitchFamily="34" charset="0"/>
                <a:cs typeface="Tahoma" panose="020B0604030504040204" pitchFamily="34" charset="0"/>
              </a:rPr>
              <a:t>:</a:t>
            </a:r>
          </a:p>
          <a:p>
            <a:pPr algn="just"/>
            <a:endParaRPr lang="en-US" sz="2000" dirty="0">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High handling times</a:t>
            </a:r>
            <a:r>
              <a:rPr lang="en-US" sz="2000" dirty="0">
                <a:latin typeface="Tahoma" panose="020B0604030504040204" pitchFamily="34" charset="0"/>
                <a:ea typeface="Tahoma" panose="020B0604030504040204" pitchFamily="34" charset="0"/>
                <a:cs typeface="Tahoma" panose="020B0604030504040204" pitchFamily="34" charset="0"/>
              </a:rPr>
              <a:t> for TYPE_THREE and TYPE_TWO cases indicate potential bottlenecks.</a:t>
            </a:r>
          </a:p>
          <a:p>
            <a:pPr marL="800100" lvl="1"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Wide handling time variation</a:t>
            </a:r>
            <a:r>
              <a:rPr lang="en-US" sz="2000" dirty="0">
                <a:latin typeface="Tahoma" panose="020B0604030504040204" pitchFamily="34" charset="0"/>
                <a:ea typeface="Tahoma" panose="020B0604030504040204" pitchFamily="34" charset="0"/>
                <a:cs typeface="Tahoma" panose="020B0604030504040204" pitchFamily="34" charset="0"/>
              </a:rPr>
              <a:t> suggests inconsistencies in processing, possibly due to case complexity or associate experience levels.</a:t>
            </a:r>
          </a:p>
          <a:p>
            <a:pPr algn="just"/>
            <a:endParaRPr lang="en-US" sz="2000" dirty="0">
              <a:latin typeface="Tahoma" panose="020B0604030504040204" pitchFamily="34" charset="0"/>
              <a:ea typeface="Tahoma" panose="020B0604030504040204" pitchFamily="34" charset="0"/>
              <a:cs typeface="Tahoma" panose="020B0604030504040204" pitchFamily="34" charset="0"/>
            </a:endParaRPr>
          </a:p>
          <a:p>
            <a:pPr algn="just"/>
            <a:r>
              <a:rPr lang="en-US" sz="2000" b="1" dirty="0">
                <a:latin typeface="Tahoma" panose="020B0604030504040204" pitchFamily="34" charset="0"/>
                <a:ea typeface="Tahoma" panose="020B0604030504040204" pitchFamily="34" charset="0"/>
                <a:cs typeface="Tahoma" panose="020B0604030504040204" pitchFamily="34" charset="0"/>
              </a:rPr>
              <a:t>2. Throughput &amp; Workload Balance</a:t>
            </a:r>
            <a:r>
              <a:rPr lang="en-US" sz="2000" dirty="0">
                <a:latin typeface="Tahoma" panose="020B0604030504040204" pitchFamily="34" charset="0"/>
                <a:ea typeface="Tahoma" panose="020B0604030504040204" pitchFamily="34" charset="0"/>
                <a:cs typeface="Tahoma" panose="020B0604030504040204" pitchFamily="34" charset="0"/>
              </a:rPr>
              <a:t>:</a:t>
            </a:r>
          </a:p>
          <a:p>
            <a:pPr algn="just"/>
            <a:endParaRPr lang="en-US" sz="2000" dirty="0">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Uneven workload distribution</a:t>
            </a:r>
            <a:r>
              <a:rPr lang="en-US" sz="2000" dirty="0">
                <a:latin typeface="Tahoma" panose="020B0604030504040204" pitchFamily="34" charset="0"/>
                <a:ea typeface="Tahoma" panose="020B0604030504040204" pitchFamily="34" charset="0"/>
                <a:cs typeface="Tahoma" panose="020B0604030504040204" pitchFamily="34" charset="0"/>
              </a:rPr>
              <a:t> across associates, with some handling up to 1,744 cases, while others handle far fewer.</a:t>
            </a: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This imbalance could lead to burnout and decreased performance for high-burden associates.</a:t>
            </a:r>
          </a:p>
          <a:p>
            <a:pPr algn="just"/>
            <a:endParaRPr lang="en-US" sz="2000" dirty="0">
              <a:latin typeface="Tahoma" panose="020B0604030504040204" pitchFamily="34" charset="0"/>
              <a:ea typeface="Tahoma" panose="020B0604030504040204" pitchFamily="34" charset="0"/>
              <a:cs typeface="Tahoma" panose="020B0604030504040204" pitchFamily="34" charset="0"/>
            </a:endParaRPr>
          </a:p>
          <a:p>
            <a:pPr algn="just"/>
            <a:r>
              <a:rPr lang="en-US" sz="2000" b="1" dirty="0">
                <a:latin typeface="Tahoma" panose="020B0604030504040204" pitchFamily="34" charset="0"/>
                <a:ea typeface="Tahoma" panose="020B0604030504040204" pitchFamily="34" charset="0"/>
                <a:cs typeface="Tahoma" panose="020B0604030504040204" pitchFamily="34" charset="0"/>
              </a:rPr>
              <a:t>3. Decision Consistency</a:t>
            </a:r>
            <a:r>
              <a:rPr lang="en-US" sz="2000" dirty="0">
                <a:latin typeface="Tahoma" panose="020B0604030504040204" pitchFamily="34" charset="0"/>
                <a:ea typeface="Tahoma" panose="020B0604030504040204" pitchFamily="34" charset="0"/>
                <a:cs typeface="Tahoma" panose="020B0604030504040204" pitchFamily="34" charset="0"/>
              </a:rPr>
              <a:t>:</a:t>
            </a:r>
          </a:p>
          <a:p>
            <a:pPr algn="just"/>
            <a:endParaRPr lang="en-US" sz="2000" dirty="0">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Frequent OPS_WAITING decisions</a:t>
            </a:r>
            <a:r>
              <a:rPr lang="en-US" sz="2000" dirty="0">
                <a:latin typeface="Tahoma" panose="020B0604030504040204" pitchFamily="34" charset="0"/>
                <a:ea typeface="Tahoma" panose="020B0604030504040204" pitchFamily="34" charset="0"/>
                <a:cs typeface="Tahoma" panose="020B0604030504040204" pitchFamily="34" charset="0"/>
              </a:rPr>
              <a:t> indicate that many cases are not fully resolved, likely due to a lack of clarity or support in decision-making processes.</a:t>
            </a: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Improving decision consistency may reduce follow-up cases and enhance operational flow.</a:t>
            </a:r>
          </a:p>
        </p:txBody>
      </p:sp>
      <p:sp>
        <p:nvSpPr>
          <p:cNvPr id="17" name="Rectangle 4">
            <a:extLst>
              <a:ext uri="{FF2B5EF4-FFF2-40B4-BE49-F238E27FC236}">
                <a16:creationId xmlns:a16="http://schemas.microsoft.com/office/drawing/2014/main" id="{24E90DFA-E5A4-54CA-A610-0DDB704F9047}"/>
              </a:ext>
            </a:extLst>
          </p:cNvPr>
          <p:cNvSpPr>
            <a:spLocks noChangeArrowheads="1"/>
          </p:cNvSpPr>
          <p:nvPr/>
        </p:nvSpPr>
        <p:spPr bwMode="auto">
          <a:xfrm>
            <a:off x="1269925" y="7499432"/>
            <a:ext cx="157433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sz="2000" b="1" dirty="0">
                <a:latin typeface="Tahoma" panose="020B0604030504040204" pitchFamily="34" charset="0"/>
                <a:ea typeface="Tahoma" panose="020B0604030504040204" pitchFamily="34" charset="0"/>
                <a:cs typeface="Tahoma" panose="020B0604030504040204" pitchFamily="34" charset="0"/>
              </a:rPr>
              <a:t>Overall Operational Health Rating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b="1" dirty="0">
                <a:highlight>
                  <a:srgbClr val="FFFF00"/>
                </a:highlight>
                <a:latin typeface="Tahoma" panose="020B0604030504040204" pitchFamily="34" charset="0"/>
                <a:ea typeface="Tahoma" panose="020B0604030504040204" pitchFamily="34" charset="0"/>
                <a:cs typeface="Tahoma" panose="020B0604030504040204" pitchFamily="34" charset="0"/>
              </a:rPr>
              <a:t>Moderate</a:t>
            </a:r>
            <a:r>
              <a:rPr lang="en-US" sz="2000" dirty="0">
                <a:latin typeface="Tahoma" panose="020B0604030504040204" pitchFamily="34" charset="0"/>
                <a:ea typeface="Tahoma" panose="020B0604030504040204" pitchFamily="34" charset="0"/>
                <a:cs typeface="Tahoma" panose="020B0604030504040204" pitchFamily="34" charset="0"/>
              </a:rPr>
              <a:t> – The team is performing adequately, but there are clear areas for improvement in handling efficiency, workload distribution, and decision consistency.</a:t>
            </a:r>
          </a:p>
        </p:txBody>
      </p:sp>
      <p:pic>
        <p:nvPicPr>
          <p:cNvPr id="4" name="object 10">
            <a:extLst>
              <a:ext uri="{FF2B5EF4-FFF2-40B4-BE49-F238E27FC236}">
                <a16:creationId xmlns:a16="http://schemas.microsoft.com/office/drawing/2014/main" id="{6C68541D-23D0-C8B1-C2C2-8A47EF120255}"/>
              </a:ext>
            </a:extLst>
          </p:cNvPr>
          <p:cNvPicPr/>
          <p:nvPr/>
        </p:nvPicPr>
        <p:blipFill>
          <a:blip r:embed="rId2" cstate="print"/>
          <a:stretch>
            <a:fillRect/>
          </a:stretch>
        </p:blipFill>
        <p:spPr>
          <a:xfrm>
            <a:off x="0" y="8115300"/>
            <a:ext cx="3276600" cy="2171699"/>
          </a:xfrm>
          <a:prstGeom prst="rect">
            <a:avLst/>
          </a:prstGeom>
        </p:spPr>
      </p:pic>
      <p:sp>
        <p:nvSpPr>
          <p:cNvPr id="6" name="Slide Number Placeholder 5">
            <a:extLst>
              <a:ext uri="{FF2B5EF4-FFF2-40B4-BE49-F238E27FC236}">
                <a16:creationId xmlns:a16="http://schemas.microsoft.com/office/drawing/2014/main" id="{9C1C16C7-6284-9AFA-64F3-21623A508869}"/>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13</a:t>
            </a:fld>
            <a:endParaRPr lang="en-IN" spc="10" dirty="0"/>
          </a:p>
        </p:txBody>
      </p:sp>
    </p:spTree>
    <p:extLst>
      <p:ext uri="{BB962C8B-B14F-4D97-AF65-F5344CB8AC3E}">
        <p14:creationId xmlns:p14="http://schemas.microsoft.com/office/powerpoint/2010/main" val="855386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C095A-2769-FF4F-DCA0-EEFAEEDC2F8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3F5951B-81B8-7DF4-CE5F-A15B7C2A65A2}"/>
              </a:ext>
            </a:extLst>
          </p:cNvPr>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chemeClr val="bg2">
              <a:lumMod val="75000"/>
            </a:schemeClr>
          </a:solidFill>
        </p:spPr>
        <p:txBody>
          <a:bodyPr wrap="square" lIns="0" tIns="0" rIns="0" bIns="0" rtlCol="0"/>
          <a:lstStyle/>
          <a:p>
            <a:pPr algn="just"/>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3" name="object 3">
            <a:extLst>
              <a:ext uri="{FF2B5EF4-FFF2-40B4-BE49-F238E27FC236}">
                <a16:creationId xmlns:a16="http://schemas.microsoft.com/office/drawing/2014/main" id="{3B3D2F0B-18FB-D7C6-8A70-6775B8FF6A53}"/>
              </a:ext>
            </a:extLst>
          </p:cNvPr>
          <p:cNvSpPr txBox="1">
            <a:spLocks noGrp="1"/>
          </p:cNvSpPr>
          <p:nvPr>
            <p:ph type="title"/>
          </p:nvPr>
        </p:nvSpPr>
        <p:spPr>
          <a:xfrm>
            <a:off x="1220632" y="647700"/>
            <a:ext cx="15743389" cy="1397819"/>
          </a:xfrm>
          <a:prstGeom prst="rect">
            <a:avLst/>
          </a:prstGeom>
        </p:spPr>
        <p:txBody>
          <a:bodyPr vert="horz" wrap="square" lIns="0" tIns="12700" rIns="0" bIns="0" rtlCol="0">
            <a:spAutoFit/>
          </a:bodyPr>
          <a:lstStyle/>
          <a:p>
            <a:pPr marL="12700">
              <a:lnSpc>
                <a:spcPct val="100000"/>
              </a:lnSpc>
              <a:spcBef>
                <a:spcPts val="100"/>
              </a:spcBef>
            </a:pPr>
            <a:r>
              <a:rPr lang="en-IN" sz="4500" spc="70" dirty="0"/>
              <a:t>RECOMMENDATIONS: OPERATIONAL</a:t>
            </a:r>
            <a:br>
              <a:rPr lang="en-IN" sz="4500" spc="70" dirty="0"/>
            </a:br>
            <a:r>
              <a:rPr lang="en-IN" sz="4500" spc="-15" dirty="0">
                <a:solidFill>
                  <a:srgbClr val="00B050"/>
                </a:solidFill>
              </a:rPr>
              <a:t>HEALTH</a:t>
            </a:r>
            <a:r>
              <a:rPr lang="en-IN" sz="4500" spc="70" dirty="0">
                <a:solidFill>
                  <a:srgbClr val="00B050"/>
                </a:solidFill>
              </a:rPr>
              <a:t> </a:t>
            </a:r>
            <a:r>
              <a:rPr lang="en-IN" sz="4500" spc="70" dirty="0"/>
              <a:t>ANALYSIS  </a:t>
            </a:r>
            <a:endParaRPr sz="4500" dirty="0"/>
          </a:p>
        </p:txBody>
      </p:sp>
      <p:sp>
        <p:nvSpPr>
          <p:cNvPr id="16" name="Rectangle 4">
            <a:extLst>
              <a:ext uri="{FF2B5EF4-FFF2-40B4-BE49-F238E27FC236}">
                <a16:creationId xmlns:a16="http://schemas.microsoft.com/office/drawing/2014/main" id="{49E5C06E-F9D1-9D2D-D19A-1D8B49D22091}"/>
              </a:ext>
            </a:extLst>
          </p:cNvPr>
          <p:cNvSpPr>
            <a:spLocks noChangeArrowheads="1"/>
          </p:cNvSpPr>
          <p:nvPr/>
        </p:nvSpPr>
        <p:spPr bwMode="auto">
          <a:xfrm>
            <a:off x="1220632" y="2635121"/>
            <a:ext cx="15743389"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000" b="1" dirty="0">
                <a:latin typeface="Tahoma" panose="020B0604030504040204" pitchFamily="34" charset="0"/>
                <a:ea typeface="Tahoma" panose="020B0604030504040204" pitchFamily="34" charset="0"/>
                <a:cs typeface="Tahoma" panose="020B0604030504040204" pitchFamily="34" charset="0"/>
              </a:rPr>
              <a:t>1. Processing Time Improvements</a:t>
            </a:r>
            <a:r>
              <a:rPr lang="en-US" sz="2000" dirty="0">
                <a:latin typeface="Tahoma" panose="020B0604030504040204" pitchFamily="34" charset="0"/>
                <a:ea typeface="Tahoma" panose="020B0604030504040204" pitchFamily="34" charset="0"/>
                <a:cs typeface="Tahoma" panose="020B0604030504040204" pitchFamily="34" charset="0"/>
              </a:rPr>
              <a:t>:</a:t>
            </a:r>
          </a:p>
          <a:p>
            <a:pPr algn="just"/>
            <a:endParaRPr lang="en-US" sz="2000" dirty="0">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Standardize Processes</a:t>
            </a:r>
            <a:r>
              <a:rPr lang="en-US" sz="2000" dirty="0">
                <a:latin typeface="Tahoma" panose="020B0604030504040204" pitchFamily="34" charset="0"/>
                <a:ea typeface="Tahoma" panose="020B0604030504040204" pitchFamily="34" charset="0"/>
                <a:cs typeface="Tahoma" panose="020B0604030504040204" pitchFamily="34" charset="0"/>
              </a:rPr>
              <a:t> for TYPE_TWO and TYPE_THREE cases to reduce handling time variability.</a:t>
            </a:r>
          </a:p>
          <a:p>
            <a:pPr marL="800100" lvl="1"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Additional Training</a:t>
            </a:r>
            <a:r>
              <a:rPr lang="en-US" sz="2000" dirty="0">
                <a:latin typeface="Tahoma" panose="020B0604030504040204" pitchFamily="34" charset="0"/>
                <a:ea typeface="Tahoma" panose="020B0604030504040204" pitchFamily="34" charset="0"/>
                <a:cs typeface="Tahoma" panose="020B0604030504040204" pitchFamily="34" charset="0"/>
              </a:rPr>
              <a:t>: Equip associates with specific skills or guidance to manage complex cases more efficiently.</a:t>
            </a:r>
          </a:p>
          <a:p>
            <a:pPr algn="just">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algn="just"/>
            <a:r>
              <a:rPr lang="en-US" sz="2000" b="1" dirty="0">
                <a:latin typeface="Tahoma" panose="020B0604030504040204" pitchFamily="34" charset="0"/>
                <a:ea typeface="Tahoma" panose="020B0604030504040204" pitchFamily="34" charset="0"/>
                <a:cs typeface="Tahoma" panose="020B0604030504040204" pitchFamily="34" charset="0"/>
              </a:rPr>
              <a:t>2. Workload Balance</a:t>
            </a:r>
            <a:r>
              <a:rPr lang="en-US" sz="2000" dirty="0">
                <a:latin typeface="Tahoma" panose="020B0604030504040204" pitchFamily="34" charset="0"/>
                <a:ea typeface="Tahoma" panose="020B0604030504040204" pitchFamily="34" charset="0"/>
                <a:cs typeface="Tahoma" panose="020B0604030504040204" pitchFamily="34" charset="0"/>
              </a:rPr>
              <a:t>:</a:t>
            </a:r>
          </a:p>
          <a:p>
            <a:pPr algn="just"/>
            <a:endParaRPr lang="en-US" sz="2000" dirty="0">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Redistribute Cases</a:t>
            </a:r>
            <a:r>
              <a:rPr lang="en-US" sz="2000" dirty="0">
                <a:latin typeface="Tahoma" panose="020B0604030504040204" pitchFamily="34" charset="0"/>
                <a:ea typeface="Tahoma" panose="020B0604030504040204" pitchFamily="34" charset="0"/>
                <a:cs typeface="Tahoma" panose="020B0604030504040204" pitchFamily="34" charset="0"/>
              </a:rPr>
              <a:t>: Aim for a more balanced workload across associates to prevent burnout and maintain high-quality performance.</a:t>
            </a:r>
          </a:p>
          <a:p>
            <a:pPr marL="800100" lvl="1"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Automate Allocation</a:t>
            </a:r>
            <a:r>
              <a:rPr lang="en-US" sz="2000" dirty="0">
                <a:latin typeface="Tahoma" panose="020B0604030504040204" pitchFamily="34" charset="0"/>
                <a:ea typeface="Tahoma" panose="020B0604030504040204" pitchFamily="34" charset="0"/>
                <a:cs typeface="Tahoma" panose="020B0604030504040204" pitchFamily="34" charset="0"/>
              </a:rPr>
              <a:t>: Implement workload management tools to dynamically assign cases more evenly.</a:t>
            </a:r>
          </a:p>
          <a:p>
            <a:pPr algn="just">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algn="just"/>
            <a:r>
              <a:rPr lang="en-US" sz="2000" b="1" dirty="0">
                <a:latin typeface="Tahoma" panose="020B0604030504040204" pitchFamily="34" charset="0"/>
                <a:ea typeface="Tahoma" panose="020B0604030504040204" pitchFamily="34" charset="0"/>
                <a:cs typeface="Tahoma" panose="020B0604030504040204" pitchFamily="34" charset="0"/>
              </a:rPr>
              <a:t>3. Decision-Making Consistency</a:t>
            </a:r>
            <a:r>
              <a:rPr lang="en-US" sz="2000" dirty="0">
                <a:latin typeface="Tahoma" panose="020B0604030504040204" pitchFamily="34" charset="0"/>
                <a:ea typeface="Tahoma" panose="020B0604030504040204" pitchFamily="34" charset="0"/>
                <a:cs typeface="Tahoma" panose="020B0604030504040204" pitchFamily="34" charset="0"/>
              </a:rPr>
              <a:t>:</a:t>
            </a:r>
          </a:p>
          <a:p>
            <a:pPr algn="just"/>
            <a:endParaRPr lang="en-US" sz="2000" dirty="0">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Clearer Guidelines for Complex Decisions</a:t>
            </a:r>
            <a:r>
              <a:rPr lang="en-US" sz="2000" dirty="0">
                <a:latin typeface="Tahoma" panose="020B0604030504040204" pitchFamily="34" charset="0"/>
                <a:ea typeface="Tahoma" panose="020B0604030504040204" pitchFamily="34" charset="0"/>
                <a:cs typeface="Tahoma" panose="020B0604030504040204" pitchFamily="34" charset="0"/>
              </a:rPr>
              <a:t>: Develop clearer criteria or decision pathways to reduce reliance on OPS_WAITING.</a:t>
            </a:r>
          </a:p>
          <a:p>
            <a:pPr marL="800100" lvl="1"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Ongoing Training</a:t>
            </a:r>
            <a:r>
              <a:rPr lang="en-US" sz="2000" dirty="0">
                <a:latin typeface="Tahoma" panose="020B0604030504040204" pitchFamily="34" charset="0"/>
                <a:ea typeface="Tahoma" panose="020B0604030504040204" pitchFamily="34" charset="0"/>
                <a:cs typeface="Tahoma" panose="020B0604030504040204" pitchFamily="34" charset="0"/>
              </a:rPr>
              <a:t>: Offer refresher training for associates, focusing on improving decision accuracy and reducing incomplete cases.</a:t>
            </a:r>
          </a:p>
        </p:txBody>
      </p:sp>
      <p:pic>
        <p:nvPicPr>
          <p:cNvPr id="4" name="object 10">
            <a:extLst>
              <a:ext uri="{FF2B5EF4-FFF2-40B4-BE49-F238E27FC236}">
                <a16:creationId xmlns:a16="http://schemas.microsoft.com/office/drawing/2014/main" id="{80C7B0CA-FF87-F68F-6628-15107E121ED8}"/>
              </a:ext>
            </a:extLst>
          </p:cNvPr>
          <p:cNvPicPr/>
          <p:nvPr/>
        </p:nvPicPr>
        <p:blipFill>
          <a:blip r:embed="rId2" cstate="print"/>
          <a:stretch>
            <a:fillRect/>
          </a:stretch>
        </p:blipFill>
        <p:spPr>
          <a:xfrm>
            <a:off x="0" y="8115300"/>
            <a:ext cx="3276600" cy="2171699"/>
          </a:xfrm>
          <a:prstGeom prst="rect">
            <a:avLst/>
          </a:prstGeom>
        </p:spPr>
      </p:pic>
      <p:sp>
        <p:nvSpPr>
          <p:cNvPr id="6" name="Slide Number Placeholder 5">
            <a:extLst>
              <a:ext uri="{FF2B5EF4-FFF2-40B4-BE49-F238E27FC236}">
                <a16:creationId xmlns:a16="http://schemas.microsoft.com/office/drawing/2014/main" id="{F1724BAF-3732-D237-1FD5-83E473728631}"/>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14</a:t>
            </a:fld>
            <a:endParaRPr lang="en-IN" spc="10" dirty="0"/>
          </a:p>
        </p:txBody>
      </p:sp>
    </p:spTree>
    <p:extLst>
      <p:ext uri="{BB962C8B-B14F-4D97-AF65-F5344CB8AC3E}">
        <p14:creationId xmlns:p14="http://schemas.microsoft.com/office/powerpoint/2010/main" val="3921835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D63F-68DA-9990-69E5-78B7225B7AED}"/>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6C9C3896-BB97-AC83-D04D-EC2505EE6AC9}"/>
              </a:ext>
            </a:extLst>
          </p:cNvPr>
          <p:cNvPicPr/>
          <p:nvPr/>
        </p:nvPicPr>
        <p:blipFill>
          <a:blip r:embed="rId2" cstate="print"/>
          <a:stretch>
            <a:fillRect/>
          </a:stretch>
        </p:blipFill>
        <p:spPr>
          <a:xfrm>
            <a:off x="0" y="0"/>
            <a:ext cx="18287999" cy="10286999"/>
          </a:xfrm>
          <a:prstGeom prst="rect">
            <a:avLst/>
          </a:prstGeom>
        </p:spPr>
      </p:pic>
      <p:sp>
        <p:nvSpPr>
          <p:cNvPr id="9" name="object 3">
            <a:extLst>
              <a:ext uri="{FF2B5EF4-FFF2-40B4-BE49-F238E27FC236}">
                <a16:creationId xmlns:a16="http://schemas.microsoft.com/office/drawing/2014/main" id="{3489DFC8-C533-B534-F1B4-34F11000BB0F}"/>
              </a:ext>
            </a:extLst>
          </p:cNvPr>
          <p:cNvSpPr txBox="1"/>
          <p:nvPr/>
        </p:nvSpPr>
        <p:spPr>
          <a:xfrm>
            <a:off x="3047999" y="2476500"/>
            <a:ext cx="12192000" cy="2714846"/>
          </a:xfrm>
          <a:prstGeom prst="rect">
            <a:avLst/>
          </a:prstGeom>
        </p:spPr>
        <p:txBody>
          <a:bodyPr vert="horz" wrap="square" lIns="0" tIns="250190" rIns="0" bIns="0" rtlCol="0">
            <a:spAutoFit/>
          </a:bodyPr>
          <a:lstStyle/>
          <a:p>
            <a:pPr algn="ctr">
              <a:lnSpc>
                <a:spcPct val="100000"/>
              </a:lnSpc>
              <a:spcBef>
                <a:spcPts val="1970"/>
              </a:spcBef>
            </a:pPr>
            <a:r>
              <a:rPr lang="en-IN" sz="8000" b="1" spc="-300" dirty="0">
                <a:solidFill>
                  <a:srgbClr val="163300"/>
                </a:solidFill>
                <a:latin typeface="Tahoma"/>
                <a:cs typeface="Tahoma"/>
              </a:rPr>
              <a:t>CURRENT END CUSTOMER EXPERIENCE</a:t>
            </a:r>
          </a:p>
        </p:txBody>
      </p:sp>
      <p:pic>
        <p:nvPicPr>
          <p:cNvPr id="10" name="object 10">
            <a:extLst>
              <a:ext uri="{FF2B5EF4-FFF2-40B4-BE49-F238E27FC236}">
                <a16:creationId xmlns:a16="http://schemas.microsoft.com/office/drawing/2014/main" id="{D80FBFD3-3370-3929-6523-657E21BB1E86}"/>
              </a:ext>
            </a:extLst>
          </p:cNvPr>
          <p:cNvPicPr/>
          <p:nvPr/>
        </p:nvPicPr>
        <p:blipFill>
          <a:blip r:embed="rId3" cstate="print"/>
          <a:stretch>
            <a:fillRect/>
          </a:stretch>
        </p:blipFill>
        <p:spPr>
          <a:xfrm>
            <a:off x="-9526" y="6591300"/>
            <a:ext cx="5038726" cy="3695700"/>
          </a:xfrm>
          <a:prstGeom prst="rect">
            <a:avLst/>
          </a:prstGeom>
        </p:spPr>
      </p:pic>
      <p:sp>
        <p:nvSpPr>
          <p:cNvPr id="11" name="Rectangle 4">
            <a:extLst>
              <a:ext uri="{FF2B5EF4-FFF2-40B4-BE49-F238E27FC236}">
                <a16:creationId xmlns:a16="http://schemas.microsoft.com/office/drawing/2014/main" id="{0C1ACD69-261A-0803-979D-4CDF733864C9}"/>
              </a:ext>
            </a:extLst>
          </p:cNvPr>
          <p:cNvSpPr>
            <a:spLocks noChangeArrowheads="1"/>
          </p:cNvSpPr>
          <p:nvPr/>
        </p:nvSpPr>
        <p:spPr bwMode="auto">
          <a:xfrm>
            <a:off x="3035312" y="5524500"/>
            <a:ext cx="133476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2000" b="1" dirty="0">
                <a:latin typeface="Tahoma" panose="020B0604030504040204" pitchFamily="34" charset="0"/>
                <a:ea typeface="Tahoma" panose="020B0604030504040204" pitchFamily="34" charset="0"/>
                <a:cs typeface="Tahoma" panose="020B0604030504040204" pitchFamily="34" charset="0"/>
              </a:rPr>
              <a:t>How would you describe the current end customer experience taking into account our mission in Wise:</a:t>
            </a:r>
          </a:p>
          <a:p>
            <a:pPr marL="0" marR="0" lvl="0" indent="0" algn="just" defTabSz="914400" rtl="0" eaLnBrk="0" fontAlgn="base" latinLnBrk="0" hangingPunct="0">
              <a:lnSpc>
                <a:spcPct val="100000"/>
              </a:lnSpc>
              <a:spcBef>
                <a:spcPct val="0"/>
              </a:spcBef>
              <a:spcAft>
                <a:spcPct val="0"/>
              </a:spcAft>
              <a:buClrTx/>
              <a:buSzTx/>
              <a:buFontTx/>
              <a:buNone/>
              <a:tabLst/>
            </a:pPr>
            <a:endParaRPr lang="en-US" sz="2000" dirty="0">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2000" dirty="0">
                <a:latin typeface="Tahoma" panose="020B0604030504040204" pitchFamily="34" charset="0"/>
                <a:ea typeface="Tahoma" panose="020B0604030504040204" pitchFamily="34" charset="0"/>
                <a:cs typeface="Tahoma" panose="020B0604030504040204" pitchFamily="34" charset="0"/>
              </a:rPr>
              <a:t>“Money without borders - instant, convenient, transparent and eventually free. We’re powering money for people and businesses: to pay, to get paid, to spend, in any currency, wherever you are, whatever you’re doing.”</a:t>
            </a:r>
            <a:endParaRPr kumimoji="0" lang="en-US" altLang="en-US" sz="20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3" name="object 19">
            <a:extLst>
              <a:ext uri="{FF2B5EF4-FFF2-40B4-BE49-F238E27FC236}">
                <a16:creationId xmlns:a16="http://schemas.microsoft.com/office/drawing/2014/main" id="{0BC89B25-266B-96CB-A3A8-A0A7DC9C9A6D}"/>
              </a:ext>
            </a:extLst>
          </p:cNvPr>
          <p:cNvPicPr/>
          <p:nvPr/>
        </p:nvPicPr>
        <p:blipFill>
          <a:blip r:embed="rId4" cstate="print"/>
          <a:stretch>
            <a:fillRect/>
          </a:stretch>
        </p:blipFill>
        <p:spPr>
          <a:xfrm>
            <a:off x="15392399" y="-232654"/>
            <a:ext cx="3055273" cy="3090154"/>
          </a:xfrm>
          <a:prstGeom prst="rect">
            <a:avLst/>
          </a:prstGeom>
        </p:spPr>
      </p:pic>
      <p:sp>
        <p:nvSpPr>
          <p:cNvPr id="5" name="Slide Number Placeholder 4">
            <a:extLst>
              <a:ext uri="{FF2B5EF4-FFF2-40B4-BE49-F238E27FC236}">
                <a16:creationId xmlns:a16="http://schemas.microsoft.com/office/drawing/2014/main" id="{D0DB637C-18CE-9226-F7F3-30B83A429DCB}"/>
              </a:ext>
            </a:extLst>
          </p:cNvPr>
          <p:cNvSpPr>
            <a:spLocks noGrp="1"/>
          </p:cNvSpPr>
          <p:nvPr>
            <p:ph type="sldNum" sz="quarter" idx="7"/>
          </p:nvPr>
        </p:nvSpPr>
        <p:spPr>
          <a:xfrm>
            <a:off x="17597120" y="9791700"/>
            <a:ext cx="462280" cy="394334"/>
          </a:xfrm>
        </p:spPr>
        <p:txBody>
          <a:bodyPr/>
          <a:lstStyle/>
          <a:p>
            <a:pPr marL="88265">
              <a:lnSpc>
                <a:spcPct val="100000"/>
              </a:lnSpc>
              <a:spcBef>
                <a:spcPts val="25"/>
              </a:spcBef>
            </a:pPr>
            <a:fld id="{81D60167-4931-47E6-BA6A-407CBD079E47}" type="slidenum">
              <a:rPr lang="en-IN" spc="10" smtClean="0"/>
              <a:t>15</a:t>
            </a:fld>
            <a:endParaRPr lang="en-IN" spc="10" dirty="0"/>
          </a:p>
        </p:txBody>
      </p:sp>
    </p:spTree>
    <p:extLst>
      <p:ext uri="{BB962C8B-B14F-4D97-AF65-F5344CB8AC3E}">
        <p14:creationId xmlns:p14="http://schemas.microsoft.com/office/powerpoint/2010/main" val="1809169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79C47-901D-9A2E-A36C-AB690D2E300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CD1994D-6DB4-CE50-569F-04936520AAB6}"/>
              </a:ext>
            </a:extLst>
          </p:cNvPr>
          <p:cNvSpPr/>
          <p:nvPr/>
        </p:nvSpPr>
        <p:spPr>
          <a:xfrm>
            <a:off x="0" y="0"/>
            <a:ext cx="6112821"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a:p>
        </p:txBody>
      </p:sp>
      <p:sp>
        <p:nvSpPr>
          <p:cNvPr id="3" name="object 3">
            <a:extLst>
              <a:ext uri="{FF2B5EF4-FFF2-40B4-BE49-F238E27FC236}">
                <a16:creationId xmlns:a16="http://schemas.microsoft.com/office/drawing/2014/main" id="{93C6A897-B266-CEAD-E74F-8B5A95F49EA2}"/>
              </a:ext>
            </a:extLst>
          </p:cNvPr>
          <p:cNvSpPr txBox="1">
            <a:spLocks noGrp="1"/>
          </p:cNvSpPr>
          <p:nvPr>
            <p:ph type="title"/>
          </p:nvPr>
        </p:nvSpPr>
        <p:spPr>
          <a:xfrm>
            <a:off x="490887" y="2573909"/>
            <a:ext cx="5346577" cy="4244752"/>
          </a:xfrm>
          <a:prstGeom prst="rect">
            <a:avLst/>
          </a:prstGeom>
        </p:spPr>
        <p:txBody>
          <a:bodyPr vert="horz" wrap="square" lIns="0" tIns="12700" rIns="0" bIns="0" rtlCol="0">
            <a:spAutoFit/>
          </a:bodyPr>
          <a:lstStyle/>
          <a:p>
            <a:pPr marL="12700" marR="5080">
              <a:lnSpc>
                <a:spcPct val="100000"/>
              </a:lnSpc>
              <a:spcBef>
                <a:spcPts val="100"/>
              </a:spcBef>
            </a:pPr>
            <a:r>
              <a:rPr lang="en-US" sz="5500" spc="25" dirty="0"/>
              <a:t>OVERVIEW</a:t>
            </a:r>
            <a:br>
              <a:rPr lang="en-US" sz="5500" spc="25" dirty="0"/>
            </a:br>
            <a:r>
              <a:rPr lang="en-US" sz="5500" spc="25" dirty="0"/>
              <a:t>OF CURRENT</a:t>
            </a:r>
            <a:br>
              <a:rPr lang="en-US" sz="5500" spc="25" dirty="0"/>
            </a:br>
            <a:r>
              <a:rPr lang="en-US" sz="5500" spc="25" dirty="0"/>
              <a:t>END </a:t>
            </a:r>
            <a:r>
              <a:rPr lang="en-US" sz="5500" b="1" spc="-15" dirty="0">
                <a:solidFill>
                  <a:srgbClr val="9FE770"/>
                </a:solidFill>
                <a:latin typeface="Tahoma"/>
                <a:cs typeface="Tahoma"/>
              </a:rPr>
              <a:t>CUSTOMER</a:t>
            </a:r>
            <a:br>
              <a:rPr lang="en-US" sz="5500" b="1" spc="-15" dirty="0">
                <a:solidFill>
                  <a:srgbClr val="9FE770"/>
                </a:solidFill>
                <a:latin typeface="Tahoma"/>
                <a:cs typeface="Tahoma"/>
              </a:rPr>
            </a:br>
            <a:r>
              <a:rPr lang="en-US" sz="5500" spc="-15" dirty="0">
                <a:solidFill>
                  <a:srgbClr val="9FE770"/>
                </a:solidFill>
              </a:rPr>
              <a:t>EXPERIENCE.</a:t>
            </a:r>
          </a:p>
        </p:txBody>
      </p:sp>
      <p:sp>
        <p:nvSpPr>
          <p:cNvPr id="8" name="object 8">
            <a:extLst>
              <a:ext uri="{FF2B5EF4-FFF2-40B4-BE49-F238E27FC236}">
                <a16:creationId xmlns:a16="http://schemas.microsoft.com/office/drawing/2014/main" id="{9353B3E7-85FC-BA58-ABA8-E81D0E08F2BC}"/>
              </a:ext>
            </a:extLst>
          </p:cNvPr>
          <p:cNvSpPr txBox="1"/>
          <p:nvPr/>
        </p:nvSpPr>
        <p:spPr>
          <a:xfrm>
            <a:off x="13128762" y="3644045"/>
            <a:ext cx="2011045" cy="1244600"/>
          </a:xfrm>
          <a:prstGeom prst="rect">
            <a:avLst/>
          </a:prstGeom>
        </p:spPr>
        <p:txBody>
          <a:bodyPr vert="horz" wrap="square" lIns="0" tIns="12700" rIns="0" bIns="0" rtlCol="0">
            <a:spAutoFit/>
          </a:bodyPr>
          <a:lstStyle/>
          <a:p>
            <a:pPr marL="38100" marR="30480">
              <a:lnSpc>
                <a:spcPct val="100000"/>
              </a:lnSpc>
              <a:spcBef>
                <a:spcPts val="100"/>
              </a:spcBef>
            </a:pPr>
            <a:r>
              <a:rPr sz="2000" b="1" spc="10" dirty="0">
                <a:solidFill>
                  <a:srgbClr val="FFFFFF"/>
                </a:solidFill>
                <a:latin typeface="Tahoma"/>
                <a:cs typeface="Tahoma"/>
              </a:rPr>
              <a:t>Se</a:t>
            </a:r>
            <a:r>
              <a:rPr sz="2000" b="1" spc="40" dirty="0">
                <a:solidFill>
                  <a:srgbClr val="FFFFFF"/>
                </a:solidFill>
                <a:latin typeface="Tahoma"/>
                <a:cs typeface="Tahoma"/>
              </a:rPr>
              <a:t>r</a:t>
            </a:r>
            <a:r>
              <a:rPr sz="2000" b="1" spc="10" dirty="0">
                <a:solidFill>
                  <a:srgbClr val="FFFFFF"/>
                </a:solidFill>
                <a:latin typeface="Tahoma"/>
                <a:cs typeface="Tahoma"/>
              </a:rPr>
              <a:t>vicin</a:t>
            </a:r>
            <a:r>
              <a:rPr sz="2000" b="1" spc="20" dirty="0">
                <a:solidFill>
                  <a:srgbClr val="FFFFFF"/>
                </a:solidFill>
                <a:latin typeface="Tahoma"/>
                <a:cs typeface="Tahoma"/>
              </a:rPr>
              <a:t>g</a:t>
            </a:r>
            <a:r>
              <a:rPr sz="2000" b="1" spc="-160" dirty="0">
                <a:solidFill>
                  <a:srgbClr val="FFFFFF"/>
                </a:solidFill>
                <a:latin typeface="Tahoma"/>
                <a:cs typeface="Tahoma"/>
              </a:rPr>
              <a:t> </a:t>
            </a:r>
            <a:r>
              <a:rPr sz="2000" b="1" spc="-10" dirty="0">
                <a:solidFill>
                  <a:srgbClr val="FFFFFF"/>
                </a:solidFill>
                <a:latin typeface="Tahoma"/>
                <a:cs typeface="Tahoma"/>
              </a:rPr>
              <a:t>and  </a:t>
            </a:r>
            <a:r>
              <a:rPr sz="2000" b="1" dirty="0">
                <a:solidFill>
                  <a:srgbClr val="FFFFFF"/>
                </a:solidFill>
                <a:latin typeface="Tahoma"/>
                <a:cs typeface="Tahoma"/>
              </a:rPr>
              <a:t>Corporate </a:t>
            </a:r>
            <a:r>
              <a:rPr sz="2000" b="1" spc="5" dirty="0">
                <a:solidFill>
                  <a:srgbClr val="FFFFFF"/>
                </a:solidFill>
                <a:latin typeface="Tahoma"/>
                <a:cs typeface="Tahoma"/>
              </a:rPr>
              <a:t> </a:t>
            </a:r>
            <a:r>
              <a:rPr sz="2000" b="1" spc="-5" dirty="0">
                <a:solidFill>
                  <a:srgbClr val="FFFFFF"/>
                </a:solidFill>
                <a:latin typeface="Tahoma"/>
                <a:cs typeface="Tahoma"/>
              </a:rPr>
              <a:t>Overhead </a:t>
            </a:r>
            <a:r>
              <a:rPr sz="2000" b="1" dirty="0">
                <a:solidFill>
                  <a:srgbClr val="FFFFFF"/>
                </a:solidFill>
                <a:latin typeface="Tahoma"/>
                <a:cs typeface="Tahoma"/>
              </a:rPr>
              <a:t> </a:t>
            </a:r>
            <a:r>
              <a:rPr sz="2000" b="1" spc="-10" dirty="0">
                <a:solidFill>
                  <a:srgbClr val="FFFFFF"/>
                </a:solidFill>
                <a:latin typeface="Tahoma"/>
                <a:cs typeface="Tahoma"/>
              </a:rPr>
              <a:t>(incl</a:t>
            </a:r>
            <a:r>
              <a:rPr sz="2000" b="1" spc="-5" dirty="0">
                <a:solidFill>
                  <a:srgbClr val="FFFFFF"/>
                </a:solidFill>
                <a:latin typeface="Tahoma"/>
                <a:cs typeface="Tahoma"/>
              </a:rPr>
              <a:t>.</a:t>
            </a:r>
            <a:r>
              <a:rPr sz="2000" b="1" spc="-250" dirty="0">
                <a:solidFill>
                  <a:srgbClr val="FFFFFF"/>
                </a:solidFill>
                <a:latin typeface="Tahoma"/>
                <a:cs typeface="Tahoma"/>
              </a:rPr>
              <a:t> </a:t>
            </a:r>
            <a:r>
              <a:rPr sz="2000" b="1" spc="-10" dirty="0">
                <a:solidFill>
                  <a:srgbClr val="FFFFFF"/>
                </a:solidFill>
                <a:latin typeface="Tahoma"/>
                <a:cs typeface="Tahoma"/>
              </a:rPr>
              <a:t>v</a:t>
            </a:r>
            <a:r>
              <a:rPr sz="2000" b="1" spc="5" dirty="0">
                <a:solidFill>
                  <a:srgbClr val="FFFFFF"/>
                </a:solidFill>
                <a:latin typeface="Tahoma"/>
                <a:cs typeface="Tahoma"/>
              </a:rPr>
              <a:t>endors</a:t>
            </a:r>
            <a:r>
              <a:rPr sz="2000" b="1" spc="15" dirty="0">
                <a:solidFill>
                  <a:srgbClr val="FFFFFF"/>
                </a:solidFill>
                <a:latin typeface="Tahoma"/>
                <a:cs typeface="Tahoma"/>
              </a:rPr>
              <a:t>)</a:t>
            </a:r>
            <a:r>
              <a:rPr sz="1950" b="1" spc="30" baseline="32051" dirty="0">
                <a:solidFill>
                  <a:srgbClr val="FFFFFF"/>
                </a:solidFill>
                <a:latin typeface="Tahoma"/>
                <a:cs typeface="Tahoma"/>
              </a:rPr>
              <a:t>2</a:t>
            </a:r>
            <a:endParaRPr sz="1950" baseline="32051">
              <a:latin typeface="Tahoma"/>
              <a:cs typeface="Tahoma"/>
            </a:endParaRPr>
          </a:p>
        </p:txBody>
      </p:sp>
      <p:graphicFrame>
        <p:nvGraphicFramePr>
          <p:cNvPr id="11" name="Table 10">
            <a:extLst>
              <a:ext uri="{FF2B5EF4-FFF2-40B4-BE49-F238E27FC236}">
                <a16:creationId xmlns:a16="http://schemas.microsoft.com/office/drawing/2014/main" id="{E963EA56-8AFA-5EE7-A5E7-CB1EBEC9600C}"/>
              </a:ext>
            </a:extLst>
          </p:cNvPr>
          <p:cNvGraphicFramePr>
            <a:graphicFrameLocks noGrp="1"/>
          </p:cNvGraphicFramePr>
          <p:nvPr>
            <p:extLst>
              <p:ext uri="{D42A27DB-BD31-4B8C-83A1-F6EECF244321}">
                <p14:modId xmlns:p14="http://schemas.microsoft.com/office/powerpoint/2010/main" val="778770631"/>
              </p:ext>
            </p:extLst>
          </p:nvPr>
        </p:nvGraphicFramePr>
        <p:xfrm>
          <a:off x="6337876" y="525805"/>
          <a:ext cx="11378954" cy="9189695"/>
        </p:xfrm>
        <a:graphic>
          <a:graphicData uri="http://schemas.openxmlformats.org/drawingml/2006/table">
            <a:tbl>
              <a:tblPr firstRow="1" bandRow="1">
                <a:tableStyleId>{F5AB1C69-6EDB-4FF4-983F-18BD219EF322}</a:tableStyleId>
              </a:tblPr>
              <a:tblGrid>
                <a:gridCol w="2196524">
                  <a:extLst>
                    <a:ext uri="{9D8B030D-6E8A-4147-A177-3AD203B41FA5}">
                      <a16:colId xmlns:a16="http://schemas.microsoft.com/office/drawing/2014/main" val="1170542379"/>
                    </a:ext>
                  </a:extLst>
                </a:gridCol>
                <a:gridCol w="4267200">
                  <a:extLst>
                    <a:ext uri="{9D8B030D-6E8A-4147-A177-3AD203B41FA5}">
                      <a16:colId xmlns:a16="http://schemas.microsoft.com/office/drawing/2014/main" val="3890799772"/>
                    </a:ext>
                  </a:extLst>
                </a:gridCol>
                <a:gridCol w="2819400">
                  <a:extLst>
                    <a:ext uri="{9D8B030D-6E8A-4147-A177-3AD203B41FA5}">
                      <a16:colId xmlns:a16="http://schemas.microsoft.com/office/drawing/2014/main" val="1183543678"/>
                    </a:ext>
                  </a:extLst>
                </a:gridCol>
                <a:gridCol w="2095830">
                  <a:extLst>
                    <a:ext uri="{9D8B030D-6E8A-4147-A177-3AD203B41FA5}">
                      <a16:colId xmlns:a16="http://schemas.microsoft.com/office/drawing/2014/main" val="330524670"/>
                    </a:ext>
                  </a:extLst>
                </a:gridCol>
              </a:tblGrid>
              <a:tr h="731495">
                <a:tc>
                  <a:txBody>
                    <a:bodyPr/>
                    <a:lstStyle/>
                    <a:p>
                      <a:pPr algn="ctr"/>
                      <a:r>
                        <a:rPr lang="en-IN" sz="1900" dirty="0">
                          <a:solidFill>
                            <a:schemeClr val="dk1"/>
                          </a:solidFill>
                          <a:latin typeface="Tahoma" panose="020B0604030504040204" pitchFamily="34" charset="0"/>
                          <a:ea typeface="Tahoma" panose="020B0604030504040204" pitchFamily="34" charset="0"/>
                          <a:cs typeface="Tahoma" panose="020B0604030504040204" pitchFamily="34" charset="0"/>
                        </a:rPr>
                        <a:t>Metric</a:t>
                      </a:r>
                    </a:p>
                  </a:txBody>
                  <a:tcPr/>
                </a:tc>
                <a:tc>
                  <a:txBody>
                    <a:bodyPr/>
                    <a:lstStyle/>
                    <a:p>
                      <a:pPr algn="ctr"/>
                      <a:r>
                        <a:rPr lang="en-IN" sz="1900" dirty="0">
                          <a:solidFill>
                            <a:schemeClr val="dk1"/>
                          </a:solidFill>
                          <a:latin typeface="Tahoma" panose="020B0604030504040204" pitchFamily="34" charset="0"/>
                          <a:ea typeface="Tahoma" panose="020B0604030504040204" pitchFamily="34" charset="0"/>
                          <a:cs typeface="Tahoma" panose="020B0604030504040204" pitchFamily="34" charset="0"/>
                        </a:rPr>
                        <a:t>Description</a:t>
                      </a:r>
                    </a:p>
                  </a:txBody>
                  <a:tcPr/>
                </a:tc>
                <a:tc>
                  <a:txBody>
                    <a:bodyPr/>
                    <a:lstStyle/>
                    <a:p>
                      <a:pPr marL="0" algn="ctr"/>
                      <a:r>
                        <a:rPr lang="en-IN" sz="1900" dirty="0">
                          <a:solidFill>
                            <a:schemeClr val="dk1"/>
                          </a:solidFill>
                          <a:latin typeface="Tahoma" panose="020B0604030504040204" pitchFamily="34" charset="0"/>
                          <a:ea typeface="Tahoma" panose="020B0604030504040204" pitchFamily="34" charset="0"/>
                          <a:cs typeface="Tahoma" panose="020B0604030504040204" pitchFamily="34" charset="0"/>
                        </a:rPr>
                        <a:t>Python Code Used</a:t>
                      </a:r>
                    </a:p>
                  </a:txBody>
                  <a:tcPr/>
                </a:tc>
                <a:tc>
                  <a:txBody>
                    <a:bodyPr/>
                    <a:lstStyle/>
                    <a:p>
                      <a:pPr marL="0" algn="ctr"/>
                      <a:r>
                        <a:rPr lang="en-IN" sz="1900" dirty="0">
                          <a:solidFill>
                            <a:schemeClr val="dk1"/>
                          </a:solidFill>
                          <a:latin typeface="Tahoma" panose="020B0604030504040204" pitchFamily="34" charset="0"/>
                          <a:ea typeface="Tahoma" panose="020B0604030504040204" pitchFamily="34" charset="0"/>
                          <a:cs typeface="Tahoma" panose="020B0604030504040204" pitchFamily="34" charset="0"/>
                        </a:rPr>
                        <a:t>Visualization</a:t>
                      </a:r>
                    </a:p>
                  </a:txBody>
                  <a:tcPr/>
                </a:tc>
                <a:extLst>
                  <a:ext uri="{0D108BD9-81ED-4DB2-BD59-A6C34878D82A}">
                    <a16:rowId xmlns:a16="http://schemas.microsoft.com/office/drawing/2014/main" val="4123923152"/>
                  </a:ext>
                </a:extLst>
              </a:tr>
              <a:tr h="1884480">
                <a:tc>
                  <a:txBody>
                    <a:bodyPr/>
                    <a:lstStyle/>
                    <a:p>
                      <a:pPr algn="ctr"/>
                      <a:r>
                        <a:rPr lang="en-US" sz="1900" b="1" dirty="0">
                          <a:latin typeface="Tahoma" panose="020B0604030504040204" pitchFamily="34" charset="0"/>
                          <a:ea typeface="Tahoma" panose="020B0604030504040204" pitchFamily="34" charset="0"/>
                          <a:cs typeface="Tahoma" panose="020B0604030504040204" pitchFamily="34" charset="0"/>
                        </a:rPr>
                        <a:t>Total Resolution Time per Case</a:t>
                      </a:r>
                      <a:endParaRPr lang="en-US" sz="19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900" dirty="0">
                          <a:latin typeface="Tahoma" panose="020B0604030504040204" pitchFamily="34" charset="0"/>
                          <a:ea typeface="Tahoma" panose="020B0604030504040204" pitchFamily="34" charset="0"/>
                          <a:cs typeface="Tahoma" panose="020B0604030504040204" pitchFamily="34" charset="0"/>
                        </a:rPr>
                        <a:t>Measures the total time from case creation to final handling for each </a:t>
                      </a:r>
                      <a:r>
                        <a:rPr lang="en-US" sz="1900" b="1" dirty="0">
                          <a:latin typeface="Tahoma" panose="020B0604030504040204" pitchFamily="34" charset="0"/>
                          <a:ea typeface="Tahoma" panose="020B0604030504040204" pitchFamily="34" charset="0"/>
                          <a:cs typeface="Tahoma" panose="020B0604030504040204" pitchFamily="34" charset="0"/>
                        </a:rPr>
                        <a:t>CASE_ID</a:t>
                      </a:r>
                      <a:r>
                        <a:rPr lang="en-US" sz="1900" dirty="0">
                          <a:latin typeface="Tahoma" panose="020B0604030504040204" pitchFamily="34" charset="0"/>
                          <a:ea typeface="Tahoma" panose="020B0604030504040204" pitchFamily="34" charset="0"/>
                          <a:cs typeface="Tahoma" panose="020B0604030504040204" pitchFamily="34" charset="0"/>
                        </a:rPr>
                        <a:t> to assess processing efficiency.</a:t>
                      </a:r>
                    </a:p>
                  </a:txBody>
                  <a:tcPr anchor="ctr"/>
                </a:tc>
                <a:tc>
                  <a:txBody>
                    <a:bodyPr/>
                    <a:lstStyle/>
                    <a:p>
                      <a:pPr algn="ctr"/>
                      <a:r>
                        <a:rPr lang="en-US" sz="1900" dirty="0" err="1">
                          <a:latin typeface="Tahoma" panose="020B0604030504040204" pitchFamily="34" charset="0"/>
                          <a:ea typeface="Tahoma" panose="020B0604030504040204" pitchFamily="34" charset="0"/>
                          <a:cs typeface="Tahoma" panose="020B0604030504040204" pitchFamily="34" charset="0"/>
                        </a:rPr>
                        <a:t>max_end_times</a:t>
                      </a:r>
                      <a:r>
                        <a:rPr lang="en-US" sz="1900" dirty="0">
                          <a:latin typeface="Tahoma" panose="020B0604030504040204" pitchFamily="34" charset="0"/>
                          <a:ea typeface="Tahoma" panose="020B0604030504040204" pitchFamily="34" charset="0"/>
                          <a:cs typeface="Tahoma" panose="020B0604030504040204" pitchFamily="34" charset="0"/>
                        </a:rPr>
                        <a:t>, </a:t>
                      </a:r>
                      <a:r>
                        <a:rPr lang="en-US" sz="1900" dirty="0" err="1">
                          <a:latin typeface="Tahoma" panose="020B0604030504040204" pitchFamily="34" charset="0"/>
                          <a:ea typeface="Tahoma" panose="020B0604030504040204" pitchFamily="34" charset="0"/>
                          <a:cs typeface="Tahoma" panose="020B0604030504040204" pitchFamily="34" charset="0"/>
                        </a:rPr>
                        <a:t>min_start_times</a:t>
                      </a:r>
                      <a:r>
                        <a:rPr lang="en-US" sz="1900" dirty="0">
                          <a:latin typeface="Tahoma" panose="020B0604030504040204" pitchFamily="34" charset="0"/>
                          <a:ea typeface="Tahoma" panose="020B0604030504040204" pitchFamily="34" charset="0"/>
                          <a:cs typeface="Tahoma" panose="020B0604030504040204" pitchFamily="34" charset="0"/>
                        </a:rPr>
                        <a:t>, </a:t>
                      </a:r>
                      <a:r>
                        <a:rPr lang="en-US" sz="1900" dirty="0" err="1">
                          <a:latin typeface="Tahoma" panose="020B0604030504040204" pitchFamily="34" charset="0"/>
                          <a:ea typeface="Tahoma" panose="020B0604030504040204" pitchFamily="34" charset="0"/>
                          <a:cs typeface="Tahoma" panose="020B0604030504040204" pitchFamily="34" charset="0"/>
                        </a:rPr>
                        <a:t>resolution_times</a:t>
                      </a:r>
                      <a:endParaRPr lang="en-US" sz="19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IN" sz="1900" dirty="0">
                          <a:latin typeface="Tahoma" panose="020B0604030504040204" pitchFamily="34" charset="0"/>
                          <a:ea typeface="Tahoma" panose="020B0604030504040204" pitchFamily="34" charset="0"/>
                          <a:cs typeface="Tahoma" panose="020B0604030504040204" pitchFamily="34" charset="0"/>
                        </a:rPr>
                        <a:t>Histogram</a:t>
                      </a:r>
                    </a:p>
                  </a:txBody>
                  <a:tcPr anchor="ctr"/>
                </a:tc>
                <a:extLst>
                  <a:ext uri="{0D108BD9-81ED-4DB2-BD59-A6C34878D82A}">
                    <a16:rowId xmlns:a16="http://schemas.microsoft.com/office/drawing/2014/main" val="3163801847"/>
                  </a:ext>
                </a:extLst>
              </a:tr>
              <a:tr h="1600200">
                <a:tc>
                  <a:txBody>
                    <a:bodyPr/>
                    <a:lstStyle/>
                    <a:p>
                      <a:pPr algn="ctr"/>
                      <a:r>
                        <a:rPr lang="en-US" sz="1900" b="1" dirty="0">
                          <a:latin typeface="Tahoma" panose="020B0604030504040204" pitchFamily="34" charset="0"/>
                          <a:ea typeface="Tahoma" panose="020B0604030504040204" pitchFamily="34" charset="0"/>
                          <a:cs typeface="Tahoma" panose="020B0604030504040204" pitchFamily="34" charset="0"/>
                        </a:rPr>
                        <a:t>Average Handling Time by Case Type</a:t>
                      </a:r>
                      <a:endParaRPr lang="en-US" sz="19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900" dirty="0">
                          <a:latin typeface="Tahoma" panose="020B0604030504040204" pitchFamily="34" charset="0"/>
                          <a:ea typeface="Tahoma" panose="020B0604030504040204" pitchFamily="34" charset="0"/>
                          <a:cs typeface="Tahoma" panose="020B0604030504040204" pitchFamily="34" charset="0"/>
                        </a:rPr>
                        <a:t>Calculates the mean handling time for each </a:t>
                      </a:r>
                      <a:r>
                        <a:rPr lang="en-US" sz="1900" b="1" dirty="0">
                          <a:latin typeface="Tahoma" panose="020B0604030504040204" pitchFamily="34" charset="0"/>
                          <a:ea typeface="Tahoma" panose="020B0604030504040204" pitchFamily="34" charset="0"/>
                          <a:cs typeface="Tahoma" panose="020B0604030504040204" pitchFamily="34" charset="0"/>
                        </a:rPr>
                        <a:t>CASE_TYPE</a:t>
                      </a:r>
                      <a:r>
                        <a:rPr lang="en-US" sz="1900" dirty="0">
                          <a:latin typeface="Tahoma" panose="020B0604030504040204" pitchFamily="34" charset="0"/>
                          <a:ea typeface="Tahoma" panose="020B0604030504040204" pitchFamily="34" charset="0"/>
                          <a:cs typeface="Tahoma" panose="020B0604030504040204" pitchFamily="34" charset="0"/>
                        </a:rPr>
                        <a:t> to identify time requirements and bottlenecks.</a:t>
                      </a:r>
                    </a:p>
                  </a:txBody>
                  <a:tcPr anchor="ctr"/>
                </a:tc>
                <a:tc>
                  <a:txBody>
                    <a:bodyPr/>
                    <a:lstStyle/>
                    <a:p>
                      <a:pPr algn="ctr"/>
                      <a:r>
                        <a:rPr lang="en-IN" sz="1900">
                          <a:latin typeface="Tahoma" panose="020B0604030504040204" pitchFamily="34" charset="0"/>
                          <a:ea typeface="Tahoma" panose="020B0604030504040204" pitchFamily="34" charset="0"/>
                          <a:cs typeface="Tahoma" panose="020B0604030504040204" pitchFamily="34" charset="0"/>
                        </a:rPr>
                        <a:t>avg_handling_time</a:t>
                      </a:r>
                    </a:p>
                  </a:txBody>
                  <a:tcPr anchor="ctr"/>
                </a:tc>
                <a:tc>
                  <a:txBody>
                    <a:bodyPr/>
                    <a:lstStyle/>
                    <a:p>
                      <a:pPr algn="ctr"/>
                      <a:r>
                        <a:rPr lang="en-IN" sz="1900">
                          <a:latin typeface="Tahoma" panose="020B0604030504040204" pitchFamily="34" charset="0"/>
                          <a:ea typeface="Tahoma" panose="020B0604030504040204" pitchFamily="34" charset="0"/>
                          <a:cs typeface="Tahoma" panose="020B0604030504040204" pitchFamily="34" charset="0"/>
                        </a:rPr>
                        <a:t>Bar Chart</a:t>
                      </a:r>
                    </a:p>
                  </a:txBody>
                  <a:tcPr anchor="ctr"/>
                </a:tc>
                <a:extLst>
                  <a:ext uri="{0D108BD9-81ED-4DB2-BD59-A6C34878D82A}">
                    <a16:rowId xmlns:a16="http://schemas.microsoft.com/office/drawing/2014/main" val="2839187162"/>
                  </a:ext>
                </a:extLst>
              </a:tr>
              <a:tr h="1945504">
                <a:tc>
                  <a:txBody>
                    <a:bodyPr/>
                    <a:lstStyle/>
                    <a:p>
                      <a:pPr algn="ctr"/>
                      <a:r>
                        <a:rPr lang="en-IN" sz="1900" b="1">
                          <a:latin typeface="Tahoma" panose="020B0604030504040204" pitchFamily="34" charset="0"/>
                          <a:ea typeface="Tahoma" panose="020B0604030504040204" pitchFamily="34" charset="0"/>
                          <a:cs typeface="Tahoma" panose="020B0604030504040204" pitchFamily="34" charset="0"/>
                        </a:rPr>
                        <a:t>Decision-Making Consistency</a:t>
                      </a:r>
                      <a:endParaRPr lang="en-IN" sz="190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900" dirty="0">
                          <a:latin typeface="Tahoma" panose="020B0604030504040204" pitchFamily="34" charset="0"/>
                          <a:ea typeface="Tahoma" panose="020B0604030504040204" pitchFamily="34" charset="0"/>
                          <a:cs typeface="Tahoma" panose="020B0604030504040204" pitchFamily="34" charset="0"/>
                        </a:rPr>
                        <a:t>Analyzes the frequency of </a:t>
                      </a:r>
                      <a:r>
                        <a:rPr lang="en-US" sz="1900" b="1" dirty="0">
                          <a:latin typeface="Tahoma" panose="020B0604030504040204" pitchFamily="34" charset="0"/>
                          <a:ea typeface="Tahoma" panose="020B0604030504040204" pitchFamily="34" charset="0"/>
                          <a:cs typeface="Tahoma" panose="020B0604030504040204" pitchFamily="34" charset="0"/>
                        </a:rPr>
                        <a:t>OPS_DECISION</a:t>
                      </a:r>
                      <a:r>
                        <a:rPr lang="en-US" sz="1900" dirty="0">
                          <a:latin typeface="Tahoma" panose="020B0604030504040204" pitchFamily="34" charset="0"/>
                          <a:ea typeface="Tahoma" panose="020B0604030504040204" pitchFamily="34" charset="0"/>
                          <a:cs typeface="Tahoma" panose="020B0604030504040204" pitchFamily="34" charset="0"/>
                        </a:rPr>
                        <a:t> types to evaluate decision consistency and identify potential delays.</a:t>
                      </a:r>
                    </a:p>
                  </a:txBody>
                  <a:tcPr anchor="ctr"/>
                </a:tc>
                <a:tc>
                  <a:txBody>
                    <a:bodyPr/>
                    <a:lstStyle/>
                    <a:p>
                      <a:pPr algn="ctr"/>
                      <a:r>
                        <a:rPr lang="en-IN" sz="1900">
                          <a:latin typeface="Tahoma" panose="020B0604030504040204" pitchFamily="34" charset="0"/>
                          <a:ea typeface="Tahoma" panose="020B0604030504040204" pitchFamily="34" charset="0"/>
                          <a:cs typeface="Tahoma" panose="020B0604030504040204" pitchFamily="34" charset="0"/>
                        </a:rPr>
                        <a:t>decision_frequency</a:t>
                      </a:r>
                    </a:p>
                  </a:txBody>
                  <a:tcPr anchor="ctr"/>
                </a:tc>
                <a:tc>
                  <a:txBody>
                    <a:bodyPr/>
                    <a:lstStyle/>
                    <a:p>
                      <a:pPr algn="ctr"/>
                      <a:r>
                        <a:rPr lang="en-IN" sz="1900">
                          <a:latin typeface="Tahoma" panose="020B0604030504040204" pitchFamily="34" charset="0"/>
                          <a:ea typeface="Tahoma" panose="020B0604030504040204" pitchFamily="34" charset="0"/>
                          <a:cs typeface="Tahoma" panose="020B0604030504040204" pitchFamily="34" charset="0"/>
                        </a:rPr>
                        <a:t>Bar Chart</a:t>
                      </a:r>
                    </a:p>
                  </a:txBody>
                  <a:tcPr anchor="ctr"/>
                </a:tc>
                <a:extLst>
                  <a:ext uri="{0D108BD9-81ED-4DB2-BD59-A6C34878D82A}">
                    <a16:rowId xmlns:a16="http://schemas.microsoft.com/office/drawing/2014/main" val="686560927"/>
                  </a:ext>
                </a:extLst>
              </a:tr>
              <a:tr h="1504016">
                <a:tc>
                  <a:txBody>
                    <a:bodyPr/>
                    <a:lstStyle/>
                    <a:p>
                      <a:pPr algn="ctr"/>
                      <a:r>
                        <a:rPr lang="en-IN" sz="1900" b="1">
                          <a:latin typeface="Tahoma" panose="020B0604030504040204" pitchFamily="34" charset="0"/>
                          <a:ea typeface="Tahoma" panose="020B0604030504040204" pitchFamily="34" charset="0"/>
                          <a:cs typeface="Tahoma" panose="020B0604030504040204" pitchFamily="34" charset="0"/>
                        </a:rPr>
                        <a:t>Frequency of Repeat Reviews</a:t>
                      </a:r>
                      <a:endParaRPr lang="en-IN" sz="190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900" dirty="0">
                          <a:latin typeface="Tahoma" panose="020B0604030504040204" pitchFamily="34" charset="0"/>
                          <a:ea typeface="Tahoma" panose="020B0604030504040204" pitchFamily="34" charset="0"/>
                          <a:cs typeface="Tahoma" panose="020B0604030504040204" pitchFamily="34" charset="0"/>
                        </a:rPr>
                        <a:t>Measures the number of reviews (PROCESSING_ID) per </a:t>
                      </a:r>
                      <a:r>
                        <a:rPr lang="en-US" sz="1900" b="1" dirty="0">
                          <a:latin typeface="Tahoma" panose="020B0604030504040204" pitchFamily="34" charset="0"/>
                          <a:ea typeface="Tahoma" panose="020B0604030504040204" pitchFamily="34" charset="0"/>
                          <a:cs typeface="Tahoma" panose="020B0604030504040204" pitchFamily="34" charset="0"/>
                        </a:rPr>
                        <a:t>CASE_ID</a:t>
                      </a:r>
                      <a:r>
                        <a:rPr lang="en-US" sz="1900" dirty="0">
                          <a:latin typeface="Tahoma" panose="020B0604030504040204" pitchFamily="34" charset="0"/>
                          <a:ea typeface="Tahoma" panose="020B0604030504040204" pitchFamily="34" charset="0"/>
                          <a:cs typeface="Tahoma" panose="020B0604030504040204" pitchFamily="34" charset="0"/>
                        </a:rPr>
                        <a:t> to identify cases needing multiple follow-ups.</a:t>
                      </a:r>
                    </a:p>
                  </a:txBody>
                  <a:tcPr anchor="ctr"/>
                </a:tc>
                <a:tc>
                  <a:txBody>
                    <a:bodyPr/>
                    <a:lstStyle/>
                    <a:p>
                      <a:pPr algn="ctr"/>
                      <a:r>
                        <a:rPr lang="en-IN" sz="1900">
                          <a:latin typeface="Tahoma" panose="020B0604030504040204" pitchFamily="34" charset="0"/>
                          <a:ea typeface="Tahoma" panose="020B0604030504040204" pitchFamily="34" charset="0"/>
                          <a:cs typeface="Tahoma" panose="020B0604030504040204" pitchFamily="34" charset="0"/>
                        </a:rPr>
                        <a:t>repeat_reviews</a:t>
                      </a:r>
                    </a:p>
                  </a:txBody>
                  <a:tcPr anchor="ctr"/>
                </a:tc>
                <a:tc>
                  <a:txBody>
                    <a:bodyPr/>
                    <a:lstStyle/>
                    <a:p>
                      <a:pPr algn="ctr"/>
                      <a:r>
                        <a:rPr lang="en-IN" sz="1900">
                          <a:latin typeface="Tahoma" panose="020B0604030504040204" pitchFamily="34" charset="0"/>
                          <a:ea typeface="Tahoma" panose="020B0604030504040204" pitchFamily="34" charset="0"/>
                          <a:cs typeface="Tahoma" panose="020B0604030504040204" pitchFamily="34" charset="0"/>
                        </a:rPr>
                        <a:t>Histogram</a:t>
                      </a:r>
                    </a:p>
                  </a:txBody>
                  <a:tcPr anchor="ctr"/>
                </a:tc>
                <a:extLst>
                  <a:ext uri="{0D108BD9-81ED-4DB2-BD59-A6C34878D82A}">
                    <a16:rowId xmlns:a16="http://schemas.microsoft.com/office/drawing/2014/main" val="957033107"/>
                  </a:ext>
                </a:extLst>
              </a:tr>
              <a:tr h="1524000">
                <a:tc>
                  <a:txBody>
                    <a:bodyPr/>
                    <a:lstStyle/>
                    <a:p>
                      <a:pPr algn="ctr"/>
                      <a:r>
                        <a:rPr lang="en-IN" sz="1900" b="1">
                          <a:latin typeface="Tahoma" panose="020B0604030504040204" pitchFamily="34" charset="0"/>
                          <a:ea typeface="Tahoma" panose="020B0604030504040204" pitchFamily="34" charset="0"/>
                          <a:cs typeface="Tahoma" panose="020B0604030504040204" pitchFamily="34" charset="0"/>
                        </a:rPr>
                        <a:t>Workload Balance Among Associates</a:t>
                      </a:r>
                      <a:endParaRPr lang="en-IN" sz="190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900">
                          <a:latin typeface="Tahoma" panose="020B0604030504040204" pitchFamily="34" charset="0"/>
                          <a:ea typeface="Tahoma" panose="020B0604030504040204" pitchFamily="34" charset="0"/>
                          <a:cs typeface="Tahoma" panose="020B0604030504040204" pitchFamily="34" charset="0"/>
                        </a:rPr>
                        <a:t>Examines the number of unique </a:t>
                      </a:r>
                      <a:r>
                        <a:rPr lang="en-US" sz="1900" b="1">
                          <a:latin typeface="Tahoma" panose="020B0604030504040204" pitchFamily="34" charset="0"/>
                          <a:ea typeface="Tahoma" panose="020B0604030504040204" pitchFamily="34" charset="0"/>
                          <a:cs typeface="Tahoma" panose="020B0604030504040204" pitchFamily="34" charset="0"/>
                        </a:rPr>
                        <a:t>CASE_IDs</a:t>
                      </a:r>
                      <a:r>
                        <a:rPr lang="en-US" sz="1900">
                          <a:latin typeface="Tahoma" panose="020B0604030504040204" pitchFamily="34" charset="0"/>
                          <a:ea typeface="Tahoma" panose="020B0604030504040204" pitchFamily="34" charset="0"/>
                          <a:cs typeface="Tahoma" panose="020B0604030504040204" pitchFamily="34" charset="0"/>
                        </a:rPr>
                        <a:t> handled by each associate (</a:t>
                      </a:r>
                      <a:r>
                        <a:rPr lang="en-US" sz="1900" b="1">
                          <a:latin typeface="Tahoma" panose="020B0604030504040204" pitchFamily="34" charset="0"/>
                          <a:ea typeface="Tahoma" panose="020B0604030504040204" pitchFamily="34" charset="0"/>
                          <a:cs typeface="Tahoma" panose="020B0604030504040204" pitchFamily="34" charset="0"/>
                        </a:rPr>
                        <a:t>ACTOR_ID</a:t>
                      </a:r>
                      <a:r>
                        <a:rPr lang="en-US" sz="1900">
                          <a:latin typeface="Tahoma" panose="020B0604030504040204" pitchFamily="34" charset="0"/>
                          <a:ea typeface="Tahoma" panose="020B0604030504040204" pitchFamily="34" charset="0"/>
                          <a:cs typeface="Tahoma" panose="020B0604030504040204" pitchFamily="34" charset="0"/>
                        </a:rPr>
                        <a:t>) to assess workload distribution.</a:t>
                      </a:r>
                    </a:p>
                  </a:txBody>
                  <a:tcPr anchor="ctr"/>
                </a:tc>
                <a:tc>
                  <a:txBody>
                    <a:bodyPr/>
                    <a:lstStyle/>
                    <a:p>
                      <a:pPr algn="ctr"/>
                      <a:r>
                        <a:rPr lang="en-US" sz="1900">
                          <a:latin typeface="Tahoma" panose="020B0604030504040204" pitchFamily="34" charset="0"/>
                          <a:ea typeface="Tahoma" panose="020B0604030504040204" pitchFamily="34" charset="0"/>
                          <a:cs typeface="Tahoma" panose="020B0604030504040204" pitchFamily="34" charset="0"/>
                        </a:rPr>
                        <a:t>cases_per_associate, workload_distribution</a:t>
                      </a:r>
                    </a:p>
                  </a:txBody>
                  <a:tcPr anchor="ctr"/>
                </a:tc>
                <a:tc>
                  <a:txBody>
                    <a:bodyPr/>
                    <a:lstStyle/>
                    <a:p>
                      <a:pPr algn="ctr"/>
                      <a:r>
                        <a:rPr lang="en-IN" sz="1900" dirty="0">
                          <a:latin typeface="Tahoma" panose="020B0604030504040204" pitchFamily="34" charset="0"/>
                          <a:ea typeface="Tahoma" panose="020B0604030504040204" pitchFamily="34" charset="0"/>
                          <a:cs typeface="Tahoma" panose="020B0604030504040204" pitchFamily="34" charset="0"/>
                        </a:rPr>
                        <a:t>Histogram</a:t>
                      </a:r>
                    </a:p>
                  </a:txBody>
                  <a:tcPr anchor="ctr"/>
                </a:tc>
                <a:extLst>
                  <a:ext uri="{0D108BD9-81ED-4DB2-BD59-A6C34878D82A}">
                    <a16:rowId xmlns:a16="http://schemas.microsoft.com/office/drawing/2014/main" val="3602545645"/>
                  </a:ext>
                </a:extLst>
              </a:tr>
            </a:tbl>
          </a:graphicData>
        </a:graphic>
      </p:graphicFrame>
      <p:sp>
        <p:nvSpPr>
          <p:cNvPr id="5" name="Slide Number Placeholder 4">
            <a:extLst>
              <a:ext uri="{FF2B5EF4-FFF2-40B4-BE49-F238E27FC236}">
                <a16:creationId xmlns:a16="http://schemas.microsoft.com/office/drawing/2014/main" id="{C1CD0490-1398-4122-A6FE-99AC10A17304}"/>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16</a:t>
            </a:fld>
            <a:endParaRPr lang="en-IN" spc="10" dirty="0"/>
          </a:p>
        </p:txBody>
      </p:sp>
    </p:spTree>
    <p:extLst>
      <p:ext uri="{BB962C8B-B14F-4D97-AF65-F5344CB8AC3E}">
        <p14:creationId xmlns:p14="http://schemas.microsoft.com/office/powerpoint/2010/main" val="606409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D57BC-76DE-E414-B955-C2F2DD5811E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9FD8C55-9EFB-5FD6-1482-32A839B96DCC}"/>
              </a:ext>
            </a:extLst>
          </p:cNvPr>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chemeClr val="accent4">
              <a:lumMod val="60000"/>
              <a:lumOff val="40000"/>
            </a:schemeClr>
          </a:solidFill>
        </p:spPr>
        <p:txBody>
          <a:bodyPr wrap="square" lIns="0" tIns="0" rIns="0" bIns="0" rtlCol="0"/>
          <a:lstStyle/>
          <a:p>
            <a:endParaRPr lang="en-IN"/>
          </a:p>
        </p:txBody>
      </p:sp>
      <p:sp>
        <p:nvSpPr>
          <p:cNvPr id="6" name="Rectangle 4">
            <a:extLst>
              <a:ext uri="{FF2B5EF4-FFF2-40B4-BE49-F238E27FC236}">
                <a16:creationId xmlns:a16="http://schemas.microsoft.com/office/drawing/2014/main" id="{68694A62-0771-5A6B-320B-2F5E1DC38E92}"/>
              </a:ext>
            </a:extLst>
          </p:cNvPr>
          <p:cNvSpPr>
            <a:spLocks noChangeArrowheads="1"/>
          </p:cNvSpPr>
          <p:nvPr/>
        </p:nvSpPr>
        <p:spPr bwMode="auto">
          <a:xfrm>
            <a:off x="6388720" y="5575161"/>
            <a:ext cx="1108934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000" b="1" dirty="0">
                <a:latin typeface="Tahoma" panose="020B0604030504040204" pitchFamily="34" charset="0"/>
                <a:ea typeface="Tahoma" panose="020B0604030504040204" pitchFamily="34" charset="0"/>
                <a:cs typeface="Tahoma" panose="020B0604030504040204" pitchFamily="34" charset="0"/>
              </a:rPr>
              <a:t>KEY INSIGHTS</a:t>
            </a:r>
          </a:p>
          <a:p>
            <a:pPr algn="just"/>
            <a:endParaRPr lang="en-US" sz="2000" b="1" dirty="0">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Mean Resolution Time</a:t>
            </a:r>
            <a:r>
              <a:rPr lang="en-US" sz="2000" dirty="0">
                <a:latin typeface="Tahoma" panose="020B0604030504040204" pitchFamily="34" charset="0"/>
                <a:ea typeface="Tahoma" panose="020B0604030504040204" pitchFamily="34" charset="0"/>
                <a:cs typeface="Tahoma" panose="020B0604030504040204" pitchFamily="34" charset="0"/>
              </a:rPr>
              <a:t>: 377,993 seconds (~4.4 days) per case, suggesting moderate delays in case resolution.</a:t>
            </a:r>
          </a:p>
          <a:p>
            <a:pPr marL="800100" lvl="1"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High Variance</a:t>
            </a:r>
            <a:r>
              <a:rPr lang="en-US" sz="2000" dirty="0">
                <a:latin typeface="Tahoma" panose="020B0604030504040204" pitchFamily="34" charset="0"/>
                <a:ea typeface="Tahoma" panose="020B0604030504040204" pitchFamily="34" charset="0"/>
                <a:cs typeface="Tahoma" panose="020B0604030504040204" pitchFamily="34" charset="0"/>
              </a:rPr>
              <a:t>: Standard deviation of ~5.4 million seconds (~62 days), shows a large differences in resolution times and a </a:t>
            </a:r>
            <a:r>
              <a:rPr lang="en-US" sz="2000" b="1" dirty="0">
                <a:latin typeface="Tahoma" panose="020B0604030504040204" pitchFamily="34" charset="0"/>
                <a:ea typeface="Tahoma" panose="020B0604030504040204" pitchFamily="34" charset="0"/>
                <a:cs typeface="Tahoma" panose="020B0604030504040204" pitchFamily="34" charset="0"/>
              </a:rPr>
              <a:t>maximum</a:t>
            </a:r>
            <a:r>
              <a:rPr lang="en-US" sz="2000" dirty="0">
                <a:latin typeface="Tahoma" panose="020B0604030504040204" pitchFamily="34" charset="0"/>
                <a:ea typeface="Tahoma" panose="020B0604030504040204" pitchFamily="34" charset="0"/>
                <a:cs typeface="Tahoma" panose="020B0604030504040204" pitchFamily="34" charset="0"/>
              </a:rPr>
              <a:t> of ~31.8 million seconds (~1 year).</a:t>
            </a:r>
          </a:p>
          <a:p>
            <a:pPr marL="800100" lvl="1"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Implication</a:t>
            </a:r>
            <a:r>
              <a:rPr lang="en-US" sz="2000" dirty="0">
                <a:latin typeface="Tahoma" panose="020B0604030504040204" pitchFamily="34" charset="0"/>
                <a:ea typeface="Tahoma" panose="020B0604030504040204" pitchFamily="34" charset="0"/>
                <a:cs typeface="Tahoma" panose="020B0604030504040204" pitchFamily="34" charset="0"/>
              </a:rPr>
              <a:t>: Large variance highlights inconsistencies, with some cases facing extreme delays, potentially harming customer experience</a:t>
            </a:r>
          </a:p>
          <a:p>
            <a:pPr marR="0" lvl="0" algn="just" defTabSz="914400" rtl="0" eaLnBrk="0" fontAlgn="base" latinLnBrk="0" hangingPunct="0">
              <a:lnSpc>
                <a:spcPct val="100000"/>
              </a:lnSpc>
              <a:spcBef>
                <a:spcPct val="0"/>
              </a:spcBef>
              <a:spcAft>
                <a:spcPct val="0"/>
              </a:spcAft>
              <a:buClrTx/>
              <a:buSzTx/>
              <a:tabLst/>
            </a:pPr>
            <a:endParaRPr kumimoji="0" lang="en-US" altLang="en-US" sz="20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0" name="object 2">
            <a:extLst>
              <a:ext uri="{FF2B5EF4-FFF2-40B4-BE49-F238E27FC236}">
                <a16:creationId xmlns:a16="http://schemas.microsoft.com/office/drawing/2014/main" id="{7C0D7650-ACF4-09A8-C396-1600C5F2943E}"/>
              </a:ext>
            </a:extLst>
          </p:cNvPr>
          <p:cNvSpPr/>
          <p:nvPr/>
        </p:nvSpPr>
        <p:spPr>
          <a:xfrm>
            <a:off x="-19050" y="0"/>
            <a:ext cx="6112821"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a:p>
        </p:txBody>
      </p:sp>
      <p:sp>
        <p:nvSpPr>
          <p:cNvPr id="11" name="object 3">
            <a:extLst>
              <a:ext uri="{FF2B5EF4-FFF2-40B4-BE49-F238E27FC236}">
                <a16:creationId xmlns:a16="http://schemas.microsoft.com/office/drawing/2014/main" id="{7D038155-2D03-0C43-2BBF-A615474F4705}"/>
              </a:ext>
            </a:extLst>
          </p:cNvPr>
          <p:cNvSpPr txBox="1">
            <a:spLocks/>
          </p:cNvSpPr>
          <p:nvPr/>
        </p:nvSpPr>
        <p:spPr>
          <a:xfrm>
            <a:off x="351311" y="513174"/>
            <a:ext cx="5742460" cy="2551981"/>
          </a:xfrm>
          <a:prstGeom prst="rect">
            <a:avLst/>
          </a:prstGeom>
        </p:spPr>
        <p:txBody>
          <a:bodyPr vert="horz" wrap="square" lIns="0" tIns="12700" rIns="0" bIns="0" rtlCol="0">
            <a:spAutoFit/>
          </a:bodyPr>
          <a:lstStyle>
            <a:lvl1pPr>
              <a:defRPr sz="5200" b="1" i="0">
                <a:solidFill>
                  <a:srgbClr val="163300"/>
                </a:solidFill>
                <a:latin typeface="Tahoma"/>
                <a:ea typeface="+mj-ea"/>
                <a:cs typeface="Tahoma"/>
              </a:defRPr>
            </a:lvl1pPr>
          </a:lstStyle>
          <a:p>
            <a:pPr marL="12700" algn="l">
              <a:spcBef>
                <a:spcPts val="100"/>
              </a:spcBef>
            </a:pPr>
            <a:r>
              <a:rPr lang="en-IN" sz="5500" kern="0" dirty="0"/>
              <a:t>TOTAL </a:t>
            </a:r>
            <a:r>
              <a:rPr lang="en-IN" sz="5500" spc="-15" dirty="0">
                <a:solidFill>
                  <a:srgbClr val="9FE770"/>
                </a:solidFill>
              </a:rPr>
              <a:t>RESOLUTION</a:t>
            </a:r>
            <a:r>
              <a:rPr lang="en-IN" sz="5500" kern="0" dirty="0"/>
              <a:t> TIME PER CASE</a:t>
            </a:r>
          </a:p>
        </p:txBody>
      </p:sp>
      <p:sp>
        <p:nvSpPr>
          <p:cNvPr id="15" name="Rectangle 4">
            <a:extLst>
              <a:ext uri="{FF2B5EF4-FFF2-40B4-BE49-F238E27FC236}">
                <a16:creationId xmlns:a16="http://schemas.microsoft.com/office/drawing/2014/main" id="{06B19304-B06B-8D5B-C4BA-91BA44A16755}"/>
              </a:ext>
            </a:extLst>
          </p:cNvPr>
          <p:cNvSpPr>
            <a:spLocks noChangeArrowheads="1"/>
          </p:cNvSpPr>
          <p:nvPr/>
        </p:nvSpPr>
        <p:spPr bwMode="auto">
          <a:xfrm>
            <a:off x="351310" y="3847971"/>
            <a:ext cx="5439889"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1900" b="1" dirty="0">
                <a:latin typeface="Tahoma" panose="020B0604030504040204" pitchFamily="34" charset="0"/>
                <a:ea typeface="Tahoma" panose="020B0604030504040204" pitchFamily="34" charset="0"/>
                <a:cs typeface="Tahoma" panose="020B0604030504040204" pitchFamily="34" charset="0"/>
              </a:rPr>
              <a:t>OBJECTIVE: </a:t>
            </a:r>
            <a:r>
              <a:rPr lang="en-US" sz="1900" dirty="0">
                <a:latin typeface="Tahoma" panose="020B0604030504040204" pitchFamily="34" charset="0"/>
                <a:ea typeface="Tahoma" panose="020B0604030504040204" pitchFamily="34" charset="0"/>
                <a:cs typeface="Tahoma" panose="020B0604030504040204" pitchFamily="34" charset="0"/>
              </a:rPr>
              <a:t>Measure the overall time taken to resolve each </a:t>
            </a:r>
            <a:r>
              <a:rPr lang="en-US" sz="1900" b="1" dirty="0">
                <a:latin typeface="Tahoma" panose="020B0604030504040204" pitchFamily="34" charset="0"/>
                <a:ea typeface="Tahoma" panose="020B0604030504040204" pitchFamily="34" charset="0"/>
                <a:cs typeface="Tahoma" panose="020B0604030504040204" pitchFamily="34" charset="0"/>
              </a:rPr>
              <a:t>CASE_ID</a:t>
            </a:r>
            <a:r>
              <a:rPr lang="en-US" sz="1900" dirty="0">
                <a:latin typeface="Tahoma" panose="020B0604030504040204" pitchFamily="34" charset="0"/>
                <a:ea typeface="Tahoma" panose="020B0604030504040204" pitchFamily="34" charset="0"/>
                <a:cs typeface="Tahoma" panose="020B0604030504040204" pitchFamily="34" charset="0"/>
              </a:rPr>
              <a:t> from its start (</a:t>
            </a:r>
            <a:r>
              <a:rPr lang="en-US" sz="1900" b="1" dirty="0">
                <a:latin typeface="Tahoma" panose="020B0604030504040204" pitchFamily="34" charset="0"/>
                <a:ea typeface="Tahoma" panose="020B0604030504040204" pitchFamily="34" charset="0"/>
                <a:cs typeface="Tahoma" panose="020B0604030504040204" pitchFamily="34" charset="0"/>
              </a:rPr>
              <a:t>CASE_CREATED_TIME</a:t>
            </a:r>
            <a:r>
              <a:rPr lang="en-US" sz="1900" dirty="0">
                <a:latin typeface="Tahoma" panose="020B0604030504040204" pitchFamily="34" charset="0"/>
                <a:ea typeface="Tahoma" panose="020B0604030504040204" pitchFamily="34" charset="0"/>
                <a:cs typeface="Tahoma" panose="020B0604030504040204" pitchFamily="34" charset="0"/>
              </a:rPr>
              <a:t>) to finish (</a:t>
            </a:r>
            <a:r>
              <a:rPr lang="en-US" sz="1900" b="1" dirty="0">
                <a:latin typeface="Tahoma" panose="020B0604030504040204" pitchFamily="34" charset="0"/>
                <a:ea typeface="Tahoma" panose="020B0604030504040204" pitchFamily="34" charset="0"/>
                <a:cs typeface="Tahoma" panose="020B0604030504040204" pitchFamily="34" charset="0"/>
              </a:rPr>
              <a:t>HANDLING_TIME_END</a:t>
            </a:r>
            <a:r>
              <a:rPr lang="en-US" sz="1900" dirty="0">
                <a:latin typeface="Tahoma" panose="020B0604030504040204" pitchFamily="34" charset="0"/>
                <a:ea typeface="Tahoma" panose="020B0604030504040204" pitchFamily="34" charset="0"/>
                <a:cs typeface="Tahoma" panose="020B0604030504040204" pitchFamily="34" charset="0"/>
              </a:rPr>
              <a:t>), to assess processing speed and alignment with Wise's goal for instant, convenient service.</a:t>
            </a:r>
            <a:endParaRPr lang="en-US" altLang="en-US" sz="1900" b="1" dirty="0">
              <a:latin typeface="Tahoma" panose="020B0604030504040204" pitchFamily="34" charset="0"/>
              <a:ea typeface="Tahoma" panose="020B0604030504040204" pitchFamily="34" charset="0"/>
              <a:cs typeface="Tahoma" panose="020B0604030504040204" pitchFamily="34" charset="0"/>
            </a:endParaRPr>
          </a:p>
        </p:txBody>
      </p:sp>
      <p:pic>
        <p:nvPicPr>
          <p:cNvPr id="17" name="object 5">
            <a:extLst>
              <a:ext uri="{FF2B5EF4-FFF2-40B4-BE49-F238E27FC236}">
                <a16:creationId xmlns:a16="http://schemas.microsoft.com/office/drawing/2014/main" id="{44BFF9AB-CC9F-9801-CC79-886A6D694698}"/>
              </a:ext>
            </a:extLst>
          </p:cNvPr>
          <p:cNvPicPr/>
          <p:nvPr/>
        </p:nvPicPr>
        <p:blipFill>
          <a:blip r:embed="rId3" cstate="print"/>
          <a:stretch>
            <a:fillRect/>
          </a:stretch>
        </p:blipFill>
        <p:spPr>
          <a:xfrm>
            <a:off x="17297400" y="106555"/>
            <a:ext cx="966787" cy="998345"/>
          </a:xfrm>
          <a:prstGeom prst="rect">
            <a:avLst/>
          </a:prstGeom>
        </p:spPr>
      </p:pic>
      <p:pic>
        <p:nvPicPr>
          <p:cNvPr id="3074" name="Picture 2">
            <a:extLst>
              <a:ext uri="{FF2B5EF4-FFF2-40B4-BE49-F238E27FC236}">
                <a16:creationId xmlns:a16="http://schemas.microsoft.com/office/drawing/2014/main" id="{B99BD46A-657D-12B4-B086-3885CABF1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644086"/>
            <a:ext cx="7800659" cy="48126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7D9CF371-EFE9-9975-39A4-2BA70D86FAC8}"/>
              </a:ext>
            </a:extLst>
          </p:cNvPr>
          <p:cNvGraphicFramePr>
            <a:graphicFrameLocks noGrp="1"/>
          </p:cNvGraphicFramePr>
          <p:nvPr>
            <p:extLst>
              <p:ext uri="{D42A27DB-BD31-4B8C-83A1-F6EECF244321}">
                <p14:modId xmlns:p14="http://schemas.microsoft.com/office/powerpoint/2010/main" val="4233035019"/>
              </p:ext>
            </p:extLst>
          </p:nvPr>
        </p:nvGraphicFramePr>
        <p:xfrm>
          <a:off x="522758" y="6576060"/>
          <a:ext cx="4811242" cy="3291840"/>
        </p:xfrm>
        <a:graphic>
          <a:graphicData uri="http://schemas.openxmlformats.org/drawingml/2006/table">
            <a:tbl>
              <a:tblPr>
                <a:tableStyleId>{775DCB02-9BB8-47FD-8907-85C794F793BA}</a:tableStyleId>
              </a:tblPr>
              <a:tblGrid>
                <a:gridCol w="2405621">
                  <a:extLst>
                    <a:ext uri="{9D8B030D-6E8A-4147-A177-3AD203B41FA5}">
                      <a16:colId xmlns:a16="http://schemas.microsoft.com/office/drawing/2014/main" val="1754227283"/>
                    </a:ext>
                  </a:extLst>
                </a:gridCol>
                <a:gridCol w="2405621">
                  <a:extLst>
                    <a:ext uri="{9D8B030D-6E8A-4147-A177-3AD203B41FA5}">
                      <a16:colId xmlns:a16="http://schemas.microsoft.com/office/drawing/2014/main" val="2393240428"/>
                    </a:ext>
                  </a:extLst>
                </a:gridCol>
              </a:tblGrid>
              <a:tr h="361347">
                <a:tc>
                  <a:txBody>
                    <a:bodyPr/>
                    <a:lstStyle/>
                    <a:p>
                      <a:r>
                        <a:rPr lang="en-IN" b="1" dirty="0">
                          <a:latin typeface="Tahoma" panose="020B0604030504040204" pitchFamily="34" charset="0"/>
                          <a:ea typeface="Tahoma" panose="020B0604030504040204" pitchFamily="34" charset="0"/>
                          <a:cs typeface="Tahoma" panose="020B0604030504040204" pitchFamily="34" charset="0"/>
                        </a:rPr>
                        <a:t>Statistic</a:t>
                      </a:r>
                    </a:p>
                  </a:txBody>
                  <a:tcPr anchor="ctr"/>
                </a:tc>
                <a:tc>
                  <a:txBody>
                    <a:bodyPr/>
                    <a:lstStyle/>
                    <a:p>
                      <a:r>
                        <a:rPr lang="en-IN" b="1" dirty="0">
                          <a:latin typeface="Tahoma" panose="020B0604030504040204" pitchFamily="34" charset="0"/>
                          <a:ea typeface="Tahoma" panose="020B0604030504040204" pitchFamily="34" charset="0"/>
                          <a:cs typeface="Tahoma" panose="020B0604030504040204" pitchFamily="34" charset="0"/>
                        </a:rPr>
                        <a:t>Value (seconds)</a:t>
                      </a:r>
                    </a:p>
                  </a:txBody>
                  <a:tcPr anchor="ctr"/>
                </a:tc>
                <a:extLst>
                  <a:ext uri="{0D108BD9-81ED-4DB2-BD59-A6C34878D82A}">
                    <a16:rowId xmlns:a16="http://schemas.microsoft.com/office/drawing/2014/main" val="1057887958"/>
                  </a:ext>
                </a:extLst>
              </a:tr>
              <a:tr h="361347">
                <a:tc>
                  <a:txBody>
                    <a:bodyPr/>
                    <a:lstStyle/>
                    <a:p>
                      <a:r>
                        <a:rPr lang="en-IN" b="1" dirty="0">
                          <a:latin typeface="Tahoma" panose="020B0604030504040204" pitchFamily="34" charset="0"/>
                          <a:ea typeface="Tahoma" panose="020B0604030504040204" pitchFamily="34" charset="0"/>
                          <a:cs typeface="Tahoma" panose="020B0604030504040204" pitchFamily="34" charset="0"/>
                        </a:rPr>
                        <a:t>Count</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IN" dirty="0">
                          <a:latin typeface="Tahoma" panose="020B0604030504040204" pitchFamily="34" charset="0"/>
                          <a:ea typeface="Tahoma" panose="020B0604030504040204" pitchFamily="34" charset="0"/>
                          <a:cs typeface="Tahoma" panose="020B0604030504040204" pitchFamily="34" charset="0"/>
                        </a:rPr>
                        <a:t>44,074</a:t>
                      </a:r>
                    </a:p>
                  </a:txBody>
                  <a:tcPr anchor="ctr"/>
                </a:tc>
                <a:extLst>
                  <a:ext uri="{0D108BD9-81ED-4DB2-BD59-A6C34878D82A}">
                    <a16:rowId xmlns:a16="http://schemas.microsoft.com/office/drawing/2014/main" val="2896467341"/>
                  </a:ext>
                </a:extLst>
              </a:tr>
              <a:tr h="361347">
                <a:tc>
                  <a:txBody>
                    <a:bodyPr/>
                    <a:lstStyle/>
                    <a:p>
                      <a:r>
                        <a:rPr lang="en-IN" b="1">
                          <a:latin typeface="Tahoma" panose="020B0604030504040204" pitchFamily="34" charset="0"/>
                          <a:ea typeface="Tahoma" panose="020B0604030504040204" pitchFamily="34" charset="0"/>
                          <a:cs typeface="Tahoma" panose="020B0604030504040204" pitchFamily="34" charset="0"/>
                        </a:rPr>
                        <a:t>Mean</a:t>
                      </a:r>
                      <a:endParaRPr lang="en-IN">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IN">
                          <a:latin typeface="Tahoma" panose="020B0604030504040204" pitchFamily="34" charset="0"/>
                          <a:ea typeface="Tahoma" panose="020B0604030504040204" pitchFamily="34" charset="0"/>
                          <a:cs typeface="Tahoma" panose="020B0604030504040204" pitchFamily="34" charset="0"/>
                        </a:rPr>
                        <a:t>377,993</a:t>
                      </a:r>
                    </a:p>
                  </a:txBody>
                  <a:tcPr anchor="ctr"/>
                </a:tc>
                <a:extLst>
                  <a:ext uri="{0D108BD9-81ED-4DB2-BD59-A6C34878D82A}">
                    <a16:rowId xmlns:a16="http://schemas.microsoft.com/office/drawing/2014/main" val="4282524490"/>
                  </a:ext>
                </a:extLst>
              </a:tr>
              <a:tr h="361347">
                <a:tc>
                  <a:txBody>
                    <a:bodyPr/>
                    <a:lstStyle/>
                    <a:p>
                      <a:r>
                        <a:rPr lang="en-IN" b="1">
                          <a:latin typeface="Tahoma" panose="020B0604030504040204" pitchFamily="34" charset="0"/>
                          <a:ea typeface="Tahoma" panose="020B0604030504040204" pitchFamily="34" charset="0"/>
                          <a:cs typeface="Tahoma" panose="020B0604030504040204" pitchFamily="34" charset="0"/>
                        </a:rPr>
                        <a:t>Std Dev</a:t>
                      </a:r>
                      <a:endParaRPr lang="en-IN">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IN">
                          <a:latin typeface="Tahoma" panose="020B0604030504040204" pitchFamily="34" charset="0"/>
                          <a:ea typeface="Tahoma" panose="020B0604030504040204" pitchFamily="34" charset="0"/>
                          <a:cs typeface="Tahoma" panose="020B0604030504040204" pitchFamily="34" charset="0"/>
                        </a:rPr>
                        <a:t>5,395,918</a:t>
                      </a:r>
                    </a:p>
                  </a:txBody>
                  <a:tcPr anchor="ctr"/>
                </a:tc>
                <a:extLst>
                  <a:ext uri="{0D108BD9-81ED-4DB2-BD59-A6C34878D82A}">
                    <a16:rowId xmlns:a16="http://schemas.microsoft.com/office/drawing/2014/main" val="1297828776"/>
                  </a:ext>
                </a:extLst>
              </a:tr>
              <a:tr h="361347">
                <a:tc>
                  <a:txBody>
                    <a:bodyPr/>
                    <a:lstStyle/>
                    <a:p>
                      <a:r>
                        <a:rPr lang="en-IN" b="1">
                          <a:latin typeface="Tahoma" panose="020B0604030504040204" pitchFamily="34" charset="0"/>
                          <a:ea typeface="Tahoma" panose="020B0604030504040204" pitchFamily="34" charset="0"/>
                          <a:cs typeface="Tahoma" panose="020B0604030504040204" pitchFamily="34" charset="0"/>
                        </a:rPr>
                        <a:t>Min</a:t>
                      </a:r>
                      <a:endParaRPr lang="en-IN">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IN">
                          <a:latin typeface="Tahoma" panose="020B0604030504040204" pitchFamily="34" charset="0"/>
                          <a:ea typeface="Tahoma" panose="020B0604030504040204" pitchFamily="34" charset="0"/>
                          <a:cs typeface="Tahoma" panose="020B0604030504040204" pitchFamily="34" charset="0"/>
                        </a:rPr>
                        <a:t>-27,904,800</a:t>
                      </a:r>
                    </a:p>
                  </a:txBody>
                  <a:tcPr anchor="ctr"/>
                </a:tc>
                <a:extLst>
                  <a:ext uri="{0D108BD9-81ED-4DB2-BD59-A6C34878D82A}">
                    <a16:rowId xmlns:a16="http://schemas.microsoft.com/office/drawing/2014/main" val="199323605"/>
                  </a:ext>
                </a:extLst>
              </a:tr>
              <a:tr h="361347">
                <a:tc>
                  <a:txBody>
                    <a:bodyPr/>
                    <a:lstStyle/>
                    <a:p>
                      <a:r>
                        <a:rPr lang="en-IN" b="1">
                          <a:latin typeface="Tahoma" panose="020B0604030504040204" pitchFamily="34" charset="0"/>
                          <a:ea typeface="Tahoma" panose="020B0604030504040204" pitchFamily="34" charset="0"/>
                          <a:cs typeface="Tahoma" panose="020B0604030504040204" pitchFamily="34" charset="0"/>
                        </a:rPr>
                        <a:t>25%</a:t>
                      </a:r>
                      <a:endParaRPr lang="en-IN">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IN">
                          <a:latin typeface="Tahoma" panose="020B0604030504040204" pitchFamily="34" charset="0"/>
                          <a:ea typeface="Tahoma" panose="020B0604030504040204" pitchFamily="34" charset="0"/>
                          <a:cs typeface="Tahoma" panose="020B0604030504040204" pitchFamily="34" charset="0"/>
                        </a:rPr>
                        <a:t>1,740</a:t>
                      </a:r>
                    </a:p>
                  </a:txBody>
                  <a:tcPr anchor="ctr"/>
                </a:tc>
                <a:extLst>
                  <a:ext uri="{0D108BD9-81ED-4DB2-BD59-A6C34878D82A}">
                    <a16:rowId xmlns:a16="http://schemas.microsoft.com/office/drawing/2014/main" val="3449321854"/>
                  </a:ext>
                </a:extLst>
              </a:tr>
              <a:tr h="361347">
                <a:tc>
                  <a:txBody>
                    <a:bodyPr/>
                    <a:lstStyle/>
                    <a:p>
                      <a:r>
                        <a:rPr lang="en-IN" b="1">
                          <a:latin typeface="Tahoma" panose="020B0604030504040204" pitchFamily="34" charset="0"/>
                          <a:ea typeface="Tahoma" panose="020B0604030504040204" pitchFamily="34" charset="0"/>
                          <a:cs typeface="Tahoma" panose="020B0604030504040204" pitchFamily="34" charset="0"/>
                        </a:rPr>
                        <a:t>Median</a:t>
                      </a:r>
                      <a:endParaRPr lang="en-IN">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IN">
                          <a:latin typeface="Tahoma" panose="020B0604030504040204" pitchFamily="34" charset="0"/>
                          <a:ea typeface="Tahoma" panose="020B0604030504040204" pitchFamily="34" charset="0"/>
                          <a:cs typeface="Tahoma" panose="020B0604030504040204" pitchFamily="34" charset="0"/>
                        </a:rPr>
                        <a:t>20,220</a:t>
                      </a:r>
                    </a:p>
                  </a:txBody>
                  <a:tcPr anchor="ctr"/>
                </a:tc>
                <a:extLst>
                  <a:ext uri="{0D108BD9-81ED-4DB2-BD59-A6C34878D82A}">
                    <a16:rowId xmlns:a16="http://schemas.microsoft.com/office/drawing/2014/main" val="3705027557"/>
                  </a:ext>
                </a:extLst>
              </a:tr>
              <a:tr h="361347">
                <a:tc>
                  <a:txBody>
                    <a:bodyPr/>
                    <a:lstStyle/>
                    <a:p>
                      <a:r>
                        <a:rPr lang="en-IN" b="1">
                          <a:latin typeface="Tahoma" panose="020B0604030504040204" pitchFamily="34" charset="0"/>
                          <a:ea typeface="Tahoma" panose="020B0604030504040204" pitchFamily="34" charset="0"/>
                          <a:cs typeface="Tahoma" panose="020B0604030504040204" pitchFamily="34" charset="0"/>
                        </a:rPr>
                        <a:t>75%</a:t>
                      </a:r>
                      <a:endParaRPr lang="en-IN">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IN">
                          <a:latin typeface="Tahoma" panose="020B0604030504040204" pitchFamily="34" charset="0"/>
                          <a:ea typeface="Tahoma" panose="020B0604030504040204" pitchFamily="34" charset="0"/>
                          <a:cs typeface="Tahoma" panose="020B0604030504040204" pitchFamily="34" charset="0"/>
                        </a:rPr>
                        <a:t>342,420</a:t>
                      </a:r>
                    </a:p>
                  </a:txBody>
                  <a:tcPr anchor="ctr"/>
                </a:tc>
                <a:extLst>
                  <a:ext uri="{0D108BD9-81ED-4DB2-BD59-A6C34878D82A}">
                    <a16:rowId xmlns:a16="http://schemas.microsoft.com/office/drawing/2014/main" val="2846639820"/>
                  </a:ext>
                </a:extLst>
              </a:tr>
              <a:tr h="361347">
                <a:tc>
                  <a:txBody>
                    <a:bodyPr/>
                    <a:lstStyle/>
                    <a:p>
                      <a:r>
                        <a:rPr lang="en-IN" b="1">
                          <a:latin typeface="Tahoma" panose="020B0604030504040204" pitchFamily="34" charset="0"/>
                          <a:ea typeface="Tahoma" panose="020B0604030504040204" pitchFamily="34" charset="0"/>
                          <a:cs typeface="Tahoma" panose="020B0604030504040204" pitchFamily="34" charset="0"/>
                        </a:rPr>
                        <a:t>Max</a:t>
                      </a:r>
                      <a:endParaRPr lang="en-IN">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IN" dirty="0">
                          <a:latin typeface="Tahoma" panose="020B0604030504040204" pitchFamily="34" charset="0"/>
                          <a:ea typeface="Tahoma" panose="020B0604030504040204" pitchFamily="34" charset="0"/>
                          <a:cs typeface="Tahoma" panose="020B0604030504040204" pitchFamily="34" charset="0"/>
                        </a:rPr>
                        <a:t>31,833,300</a:t>
                      </a:r>
                    </a:p>
                  </a:txBody>
                  <a:tcPr anchor="ctr"/>
                </a:tc>
                <a:extLst>
                  <a:ext uri="{0D108BD9-81ED-4DB2-BD59-A6C34878D82A}">
                    <a16:rowId xmlns:a16="http://schemas.microsoft.com/office/drawing/2014/main" val="2618198379"/>
                  </a:ext>
                </a:extLst>
              </a:tr>
            </a:tbl>
          </a:graphicData>
        </a:graphic>
      </p:graphicFrame>
      <p:sp>
        <p:nvSpPr>
          <p:cNvPr id="7" name="Rectangle 4">
            <a:extLst>
              <a:ext uri="{FF2B5EF4-FFF2-40B4-BE49-F238E27FC236}">
                <a16:creationId xmlns:a16="http://schemas.microsoft.com/office/drawing/2014/main" id="{D5C1874F-DCD3-B6DF-49CE-B544D82B7480}"/>
              </a:ext>
            </a:extLst>
          </p:cNvPr>
          <p:cNvSpPr>
            <a:spLocks noChangeArrowheads="1"/>
          </p:cNvSpPr>
          <p:nvPr/>
        </p:nvSpPr>
        <p:spPr bwMode="auto">
          <a:xfrm>
            <a:off x="6388720" y="8437483"/>
            <a:ext cx="1108934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CONCLUSION</a:t>
            </a:r>
          </a:p>
          <a:p>
            <a:pPr marR="0" lvl="0" algn="just" defTabSz="914400" rtl="0" eaLnBrk="0" fontAlgn="base" latinLnBrk="0" hangingPunct="0">
              <a:lnSpc>
                <a:spcPct val="100000"/>
              </a:lnSpc>
              <a:spcBef>
                <a:spcPct val="0"/>
              </a:spcBef>
              <a:spcAft>
                <a:spcPct val="0"/>
              </a:spcAft>
              <a:buClrTx/>
              <a:buSzTx/>
              <a:tabLst/>
            </a:pPr>
            <a:endParaRPr lang="en-US" altLang="en-US" sz="2000" dirty="0">
              <a:latin typeface="Tahoma" panose="020B0604030504040204" pitchFamily="34" charset="0"/>
              <a:ea typeface="Tahoma" panose="020B0604030504040204" pitchFamily="34" charset="0"/>
              <a:cs typeface="Tahoma" panose="020B0604030504040204" pitchFamily="34" charset="0"/>
            </a:endParaRPr>
          </a:p>
          <a:p>
            <a:pPr marL="800100" lvl="1" indent="-342900" algn="just" eaLnBrk="0" fontAlgn="base" hangingPunct="0">
              <a:spcBef>
                <a:spcPct val="0"/>
              </a:spcBef>
              <a:spcAft>
                <a:spcPct val="0"/>
              </a:spcAf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Improving resolution time consistency across </a:t>
            </a:r>
            <a:r>
              <a:rPr lang="en-US" sz="2000" b="1" dirty="0">
                <a:latin typeface="Tahoma" panose="020B0604030504040204" pitchFamily="34" charset="0"/>
                <a:ea typeface="Tahoma" panose="020B0604030504040204" pitchFamily="34" charset="0"/>
                <a:cs typeface="Tahoma" panose="020B0604030504040204" pitchFamily="34" charset="0"/>
              </a:rPr>
              <a:t>CASE_IDs</a:t>
            </a:r>
            <a:r>
              <a:rPr lang="en-US" sz="2000" dirty="0">
                <a:latin typeface="Tahoma" panose="020B0604030504040204" pitchFamily="34" charset="0"/>
                <a:ea typeface="Tahoma" panose="020B0604030504040204" pitchFamily="34" charset="0"/>
                <a:cs typeface="Tahoma" panose="020B0604030504040204" pitchFamily="34" charset="0"/>
              </a:rPr>
              <a:t> would align Wise’s operations more closely with its mission for fast and efficient service.</a:t>
            </a:r>
            <a:endParaRPr kumimoji="0" lang="en-US" altLang="en-US" sz="20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8" name="Rectangle 4">
            <a:extLst>
              <a:ext uri="{FF2B5EF4-FFF2-40B4-BE49-F238E27FC236}">
                <a16:creationId xmlns:a16="http://schemas.microsoft.com/office/drawing/2014/main" id="{295A82FE-8477-0E36-E991-36CC9A22F119}"/>
              </a:ext>
            </a:extLst>
          </p:cNvPr>
          <p:cNvSpPr>
            <a:spLocks noChangeArrowheads="1"/>
          </p:cNvSpPr>
          <p:nvPr/>
        </p:nvSpPr>
        <p:spPr bwMode="auto">
          <a:xfrm>
            <a:off x="6300929" y="952500"/>
            <a:ext cx="316931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Resolution Time Distribution (Histogram): </a:t>
            </a:r>
            <a:r>
              <a:rPr lang="en-US" dirty="0">
                <a:latin typeface="Tahoma" panose="020B0604030504040204" pitchFamily="34" charset="0"/>
                <a:ea typeface="Tahoma" panose="020B0604030504040204" pitchFamily="34" charset="0"/>
                <a:cs typeface="Tahoma" panose="020B0604030504040204" pitchFamily="34" charset="0"/>
              </a:rPr>
              <a:t>The graph shows a concentration of cases with shorter resolution times but a long tail for cases with significant delays, indicating that a minority of cases contribute to high variance.</a:t>
            </a:r>
            <a:endParaRPr kumimoji="0" lang="en-US" altLang="en-US"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290E46EC-0B41-464D-3D14-1FC00BB1A471}"/>
              </a:ext>
            </a:extLst>
          </p:cNvPr>
          <p:cNvSpPr>
            <a:spLocks noChangeArrowheads="1"/>
          </p:cNvSpPr>
          <p:nvPr/>
        </p:nvSpPr>
        <p:spPr bwMode="auto">
          <a:xfrm>
            <a:off x="372331" y="6038423"/>
            <a:ext cx="27552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OUTPUT METRICS</a:t>
            </a: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t>
            </a:r>
          </a:p>
        </p:txBody>
      </p:sp>
      <p:sp>
        <p:nvSpPr>
          <p:cNvPr id="9" name="Slide Number Placeholder 8">
            <a:extLst>
              <a:ext uri="{FF2B5EF4-FFF2-40B4-BE49-F238E27FC236}">
                <a16:creationId xmlns:a16="http://schemas.microsoft.com/office/drawing/2014/main" id="{5CBE39A5-AC7A-0D56-2231-B92344DEB7CE}"/>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17</a:t>
            </a:fld>
            <a:endParaRPr lang="en-IN" spc="10" dirty="0"/>
          </a:p>
        </p:txBody>
      </p:sp>
    </p:spTree>
    <p:extLst>
      <p:ext uri="{BB962C8B-B14F-4D97-AF65-F5344CB8AC3E}">
        <p14:creationId xmlns:p14="http://schemas.microsoft.com/office/powerpoint/2010/main" val="82742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B3412-C629-0720-B524-F5C56DF76EB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DFA1D74-39E0-9B72-4116-7AEC9D00B83D}"/>
              </a:ext>
            </a:extLst>
          </p:cNvPr>
          <p:cNvSpPr/>
          <p:nvPr/>
        </p:nvSpPr>
        <p:spPr>
          <a:xfrm>
            <a:off x="0" y="-3810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chemeClr val="accent4">
              <a:lumMod val="60000"/>
              <a:lumOff val="40000"/>
            </a:schemeClr>
          </a:solidFill>
        </p:spPr>
        <p:txBody>
          <a:bodyPr wrap="square" lIns="0" tIns="0" rIns="0" bIns="0" rtlCol="0"/>
          <a:lstStyle/>
          <a:p>
            <a:endParaRPr lang="en-IN" dirty="0"/>
          </a:p>
        </p:txBody>
      </p:sp>
      <p:sp>
        <p:nvSpPr>
          <p:cNvPr id="6" name="Rectangle 4">
            <a:extLst>
              <a:ext uri="{FF2B5EF4-FFF2-40B4-BE49-F238E27FC236}">
                <a16:creationId xmlns:a16="http://schemas.microsoft.com/office/drawing/2014/main" id="{D91670BD-1378-7A9E-E229-432D8176F9D5}"/>
              </a:ext>
            </a:extLst>
          </p:cNvPr>
          <p:cNvSpPr>
            <a:spLocks noChangeArrowheads="1"/>
          </p:cNvSpPr>
          <p:nvPr/>
        </p:nvSpPr>
        <p:spPr bwMode="auto">
          <a:xfrm>
            <a:off x="6327309" y="5642626"/>
            <a:ext cx="10970091"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000" b="1" dirty="0">
                <a:latin typeface="Tahoma" panose="020B0604030504040204" pitchFamily="34" charset="0"/>
                <a:ea typeface="Tahoma" panose="020B0604030504040204" pitchFamily="34" charset="0"/>
                <a:cs typeface="Tahoma" panose="020B0604030504040204" pitchFamily="34" charset="0"/>
              </a:rPr>
              <a:t>KEY INSIGHTS</a:t>
            </a:r>
          </a:p>
          <a:p>
            <a:pPr algn="just"/>
            <a:endParaRPr lang="en-US" sz="2000" b="1"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TYPE_ONE</a:t>
            </a:r>
            <a:r>
              <a:rPr lang="en-US" sz="2000" dirty="0">
                <a:latin typeface="Tahoma" panose="020B0604030504040204" pitchFamily="34" charset="0"/>
                <a:ea typeface="Tahoma" panose="020B0604030504040204" pitchFamily="34" charset="0"/>
                <a:cs typeface="Tahoma" panose="020B0604030504040204" pitchFamily="34" charset="0"/>
              </a:rPr>
              <a:t>: 382 seconds on average, indicating relatively efficient handling.</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TYPE_THREE</a:t>
            </a:r>
            <a:r>
              <a:rPr lang="en-US" sz="2000" dirty="0">
                <a:latin typeface="Tahoma" panose="020B0604030504040204" pitchFamily="34" charset="0"/>
                <a:ea typeface="Tahoma" panose="020B0604030504040204" pitchFamily="34" charset="0"/>
                <a:cs typeface="Tahoma" panose="020B0604030504040204" pitchFamily="34" charset="0"/>
              </a:rPr>
              <a:t>: 866 seconds, and </a:t>
            </a:r>
            <a:r>
              <a:rPr lang="en-US" sz="2000" b="1" dirty="0">
                <a:latin typeface="Tahoma" panose="020B0604030504040204" pitchFamily="34" charset="0"/>
                <a:ea typeface="Tahoma" panose="020B0604030504040204" pitchFamily="34" charset="0"/>
                <a:cs typeface="Tahoma" panose="020B0604030504040204" pitchFamily="34" charset="0"/>
              </a:rPr>
              <a:t>TYPE_TWO</a:t>
            </a:r>
            <a:r>
              <a:rPr lang="en-US" sz="2000" dirty="0">
                <a:latin typeface="Tahoma" panose="020B0604030504040204" pitchFamily="34" charset="0"/>
                <a:ea typeface="Tahoma" panose="020B0604030504040204" pitchFamily="34" charset="0"/>
                <a:cs typeface="Tahoma" panose="020B0604030504040204" pitchFamily="34" charset="0"/>
              </a:rPr>
              <a:t>: 863 seconds, both showing significantly higher handling times than TYPE_ONE.</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Implication</a:t>
            </a:r>
            <a:r>
              <a:rPr lang="en-US" sz="2000" dirty="0">
                <a:latin typeface="Tahoma" panose="020B0604030504040204" pitchFamily="34" charset="0"/>
                <a:ea typeface="Tahoma" panose="020B0604030504040204" pitchFamily="34" charset="0"/>
                <a:cs typeface="Tahoma" panose="020B0604030504040204" pitchFamily="34" charset="0"/>
              </a:rPr>
              <a:t>: The longer handling times for </a:t>
            </a:r>
            <a:r>
              <a:rPr lang="en-US" sz="2000" b="1" dirty="0">
                <a:latin typeface="Tahoma" panose="020B0604030504040204" pitchFamily="34" charset="0"/>
                <a:ea typeface="Tahoma" panose="020B0604030504040204" pitchFamily="34" charset="0"/>
                <a:cs typeface="Tahoma" panose="020B0604030504040204" pitchFamily="34" charset="0"/>
              </a:rPr>
              <a:t>TYPE_THREE</a:t>
            </a:r>
            <a:r>
              <a:rPr lang="en-US" sz="2000" dirty="0">
                <a:latin typeface="Tahoma" panose="020B0604030504040204" pitchFamily="34" charset="0"/>
                <a:ea typeface="Tahoma" panose="020B0604030504040204" pitchFamily="34" charset="0"/>
                <a:cs typeface="Tahoma" panose="020B0604030504040204" pitchFamily="34" charset="0"/>
              </a:rPr>
              <a:t> and </a:t>
            </a:r>
            <a:r>
              <a:rPr lang="en-US" sz="2000" b="1" dirty="0">
                <a:latin typeface="Tahoma" panose="020B0604030504040204" pitchFamily="34" charset="0"/>
                <a:ea typeface="Tahoma" panose="020B0604030504040204" pitchFamily="34" charset="0"/>
                <a:cs typeface="Tahoma" panose="020B0604030504040204" pitchFamily="34" charset="0"/>
              </a:rPr>
              <a:t>TYPE_TWO</a:t>
            </a:r>
            <a:r>
              <a:rPr lang="en-US" sz="2000" dirty="0">
                <a:latin typeface="Tahoma" panose="020B0604030504040204" pitchFamily="34" charset="0"/>
                <a:ea typeface="Tahoma" panose="020B0604030504040204" pitchFamily="34" charset="0"/>
                <a:cs typeface="Tahoma" panose="020B0604030504040204" pitchFamily="34" charset="0"/>
              </a:rPr>
              <a:t> suggest complexity or inefficiencies for these case types, which may slow down processing and impact customer satisfaction.</a:t>
            </a:r>
            <a:endParaRPr kumimoji="0" lang="en-US" altLang="en-US" sz="20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0" name="object 2">
            <a:extLst>
              <a:ext uri="{FF2B5EF4-FFF2-40B4-BE49-F238E27FC236}">
                <a16:creationId xmlns:a16="http://schemas.microsoft.com/office/drawing/2014/main" id="{4E178E60-61CE-4A22-235A-5979CB880469}"/>
              </a:ext>
            </a:extLst>
          </p:cNvPr>
          <p:cNvSpPr/>
          <p:nvPr/>
        </p:nvSpPr>
        <p:spPr>
          <a:xfrm>
            <a:off x="-19050" y="0"/>
            <a:ext cx="6112821"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a:p>
        </p:txBody>
      </p:sp>
      <p:sp>
        <p:nvSpPr>
          <p:cNvPr id="11" name="object 3">
            <a:extLst>
              <a:ext uri="{FF2B5EF4-FFF2-40B4-BE49-F238E27FC236}">
                <a16:creationId xmlns:a16="http://schemas.microsoft.com/office/drawing/2014/main" id="{99FC4D8C-729D-5214-EE38-CE09B1834D5E}"/>
              </a:ext>
            </a:extLst>
          </p:cNvPr>
          <p:cNvSpPr txBox="1">
            <a:spLocks/>
          </p:cNvSpPr>
          <p:nvPr/>
        </p:nvSpPr>
        <p:spPr>
          <a:xfrm>
            <a:off x="351310" y="670999"/>
            <a:ext cx="5742460" cy="2459648"/>
          </a:xfrm>
          <a:prstGeom prst="rect">
            <a:avLst/>
          </a:prstGeom>
        </p:spPr>
        <p:txBody>
          <a:bodyPr vert="horz" wrap="square" lIns="0" tIns="12700" rIns="0" bIns="0" rtlCol="0">
            <a:spAutoFit/>
          </a:bodyPr>
          <a:lstStyle>
            <a:lvl1pPr>
              <a:defRPr sz="5200" b="1" i="0">
                <a:solidFill>
                  <a:srgbClr val="163300"/>
                </a:solidFill>
                <a:latin typeface="Tahoma"/>
                <a:ea typeface="+mj-ea"/>
                <a:cs typeface="Tahoma"/>
              </a:defRPr>
            </a:lvl1pPr>
          </a:lstStyle>
          <a:p>
            <a:pPr marL="12700" algn="l">
              <a:spcBef>
                <a:spcPts val="100"/>
              </a:spcBef>
            </a:pPr>
            <a:r>
              <a:rPr lang="en-IN" sz="5300" kern="0" dirty="0"/>
              <a:t>AVERAGE </a:t>
            </a:r>
            <a:r>
              <a:rPr lang="en-IN" sz="5300" spc="-15" dirty="0">
                <a:solidFill>
                  <a:srgbClr val="9FE770"/>
                </a:solidFill>
              </a:rPr>
              <a:t>HANDLING</a:t>
            </a:r>
            <a:r>
              <a:rPr lang="en-IN" sz="5300" kern="0" dirty="0"/>
              <a:t> </a:t>
            </a:r>
            <a:r>
              <a:rPr lang="en-IN" sz="5300" spc="-15" dirty="0">
                <a:solidFill>
                  <a:srgbClr val="9FE770"/>
                </a:solidFill>
              </a:rPr>
              <a:t>TIME</a:t>
            </a:r>
            <a:r>
              <a:rPr lang="en-IN" sz="5300" kern="0" dirty="0"/>
              <a:t> PER CASE TYPE</a:t>
            </a:r>
          </a:p>
        </p:txBody>
      </p:sp>
      <p:sp>
        <p:nvSpPr>
          <p:cNvPr id="15" name="Rectangle 4">
            <a:extLst>
              <a:ext uri="{FF2B5EF4-FFF2-40B4-BE49-F238E27FC236}">
                <a16:creationId xmlns:a16="http://schemas.microsoft.com/office/drawing/2014/main" id="{B47DB729-BB93-BDA4-103A-826414F0840A}"/>
              </a:ext>
            </a:extLst>
          </p:cNvPr>
          <p:cNvSpPr>
            <a:spLocks noChangeArrowheads="1"/>
          </p:cNvSpPr>
          <p:nvPr/>
        </p:nvSpPr>
        <p:spPr bwMode="auto">
          <a:xfrm>
            <a:off x="351310" y="3955693"/>
            <a:ext cx="5439889"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OBJECTIVE: </a:t>
            </a:r>
            <a:r>
              <a:rPr lang="en-US" sz="2000" dirty="0">
                <a:latin typeface="Tahoma" panose="020B0604030504040204" pitchFamily="34" charset="0"/>
                <a:ea typeface="Tahoma" panose="020B0604030504040204" pitchFamily="34" charset="0"/>
                <a:cs typeface="Tahoma" panose="020B0604030504040204" pitchFamily="34" charset="0"/>
              </a:rPr>
              <a:t>Analyze </a:t>
            </a:r>
            <a:r>
              <a:rPr lang="en-US" sz="2000" b="1" dirty="0">
                <a:latin typeface="Tahoma" panose="020B0604030504040204" pitchFamily="34" charset="0"/>
                <a:ea typeface="Tahoma" panose="020B0604030504040204" pitchFamily="34" charset="0"/>
                <a:cs typeface="Tahoma" panose="020B0604030504040204" pitchFamily="34" charset="0"/>
              </a:rPr>
              <a:t>CASE_TYPE</a:t>
            </a:r>
            <a:r>
              <a:rPr lang="en-US" sz="2000" dirty="0">
                <a:latin typeface="Tahoma" panose="020B0604030504040204" pitchFamily="34" charset="0"/>
                <a:ea typeface="Tahoma" panose="020B0604030504040204" pitchFamily="34" charset="0"/>
                <a:cs typeface="Tahoma" panose="020B0604030504040204" pitchFamily="34" charset="0"/>
              </a:rPr>
              <a:t> to understand the average time associates spend on different case types (</a:t>
            </a:r>
            <a:r>
              <a:rPr lang="en-US" sz="2000" b="1" dirty="0">
                <a:latin typeface="Tahoma" panose="020B0604030504040204" pitchFamily="34" charset="0"/>
                <a:ea typeface="Tahoma" panose="020B0604030504040204" pitchFamily="34" charset="0"/>
                <a:cs typeface="Tahoma" panose="020B0604030504040204" pitchFamily="34" charset="0"/>
              </a:rPr>
              <a:t>TYPE_ONE, TYPE_TWO, TYPE_THREE</a:t>
            </a:r>
            <a:r>
              <a:rPr lang="en-US" sz="2000" dirty="0">
                <a:latin typeface="Tahoma" panose="020B0604030504040204" pitchFamily="34" charset="0"/>
                <a:ea typeface="Tahoma" panose="020B0604030504040204" pitchFamily="34" charset="0"/>
                <a:cs typeface="Tahoma" panose="020B0604030504040204" pitchFamily="34" charset="0"/>
              </a:rPr>
              <a:t>) and identify any bottlenecks or inefficiencies.</a:t>
            </a:r>
            <a:endParaRPr lang="en-US" altLang="en-US" sz="2000" b="1" dirty="0">
              <a:latin typeface="Tahoma" panose="020B0604030504040204" pitchFamily="34" charset="0"/>
              <a:ea typeface="Tahoma" panose="020B0604030504040204" pitchFamily="34" charset="0"/>
              <a:cs typeface="Tahoma" panose="020B0604030504040204" pitchFamily="34" charset="0"/>
            </a:endParaRPr>
          </a:p>
        </p:txBody>
      </p:sp>
      <p:pic>
        <p:nvPicPr>
          <p:cNvPr id="17" name="object 5">
            <a:extLst>
              <a:ext uri="{FF2B5EF4-FFF2-40B4-BE49-F238E27FC236}">
                <a16:creationId xmlns:a16="http://schemas.microsoft.com/office/drawing/2014/main" id="{EDCCF0FB-15AC-253F-6BB2-23711074722B}"/>
              </a:ext>
            </a:extLst>
          </p:cNvPr>
          <p:cNvPicPr/>
          <p:nvPr/>
        </p:nvPicPr>
        <p:blipFill>
          <a:blip r:embed="rId3" cstate="print"/>
          <a:stretch>
            <a:fillRect/>
          </a:stretch>
        </p:blipFill>
        <p:spPr>
          <a:xfrm>
            <a:off x="17297400" y="106555"/>
            <a:ext cx="966787" cy="998345"/>
          </a:xfrm>
          <a:prstGeom prst="rect">
            <a:avLst/>
          </a:prstGeom>
        </p:spPr>
      </p:pic>
      <p:sp>
        <p:nvSpPr>
          <p:cNvPr id="7" name="Rectangle 4">
            <a:extLst>
              <a:ext uri="{FF2B5EF4-FFF2-40B4-BE49-F238E27FC236}">
                <a16:creationId xmlns:a16="http://schemas.microsoft.com/office/drawing/2014/main" id="{5BD4FA4A-E71E-7342-9F1C-AB6392151FE2}"/>
              </a:ext>
            </a:extLst>
          </p:cNvPr>
          <p:cNvSpPr>
            <a:spLocks noChangeArrowheads="1"/>
          </p:cNvSpPr>
          <p:nvPr/>
        </p:nvSpPr>
        <p:spPr bwMode="auto">
          <a:xfrm>
            <a:off x="6318161" y="8303415"/>
            <a:ext cx="1097009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CONCLUSION</a:t>
            </a:r>
          </a:p>
          <a:p>
            <a:pPr marR="0" lvl="0" algn="just" defTabSz="914400" rtl="0" eaLnBrk="0" fontAlgn="base" latinLnBrk="0" hangingPunct="0">
              <a:lnSpc>
                <a:spcPct val="100000"/>
              </a:lnSpc>
              <a:spcBef>
                <a:spcPct val="0"/>
              </a:spcBef>
              <a:spcAft>
                <a:spcPct val="0"/>
              </a:spcAft>
              <a:buClrTx/>
              <a:buSzTx/>
              <a:tabLst/>
            </a:pPr>
            <a:endParaRPr lang="en-US" altLang="en-US" sz="2000" dirty="0">
              <a:latin typeface="Tahoma" panose="020B0604030504040204" pitchFamily="34" charset="0"/>
              <a:ea typeface="Tahoma" panose="020B0604030504040204" pitchFamily="34" charset="0"/>
              <a:cs typeface="Tahoma" panose="020B0604030504040204" pitchFamily="34" charset="0"/>
            </a:endParaRPr>
          </a:p>
          <a:p>
            <a:pPr marL="800100" lvl="1" indent="-342900" algn="just" eaLnBrk="0" fontAlgn="base" hangingPunct="0">
              <a:spcBef>
                <a:spcPct val="0"/>
              </a:spcBef>
              <a:spcAft>
                <a:spcPct val="0"/>
              </a:spcAf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Reducing handling times for </a:t>
            </a:r>
            <a:r>
              <a:rPr lang="en-US" sz="2000" b="1" dirty="0">
                <a:latin typeface="Tahoma" panose="020B0604030504040204" pitchFamily="34" charset="0"/>
                <a:ea typeface="Tahoma" panose="020B0604030504040204" pitchFamily="34" charset="0"/>
                <a:cs typeface="Tahoma" panose="020B0604030504040204" pitchFamily="34" charset="0"/>
              </a:rPr>
              <a:t>TYPE_THREE</a:t>
            </a:r>
            <a:r>
              <a:rPr lang="en-US" sz="2000" dirty="0">
                <a:latin typeface="Tahoma" panose="020B0604030504040204" pitchFamily="34" charset="0"/>
                <a:ea typeface="Tahoma" panose="020B0604030504040204" pitchFamily="34" charset="0"/>
                <a:cs typeface="Tahoma" panose="020B0604030504040204" pitchFamily="34" charset="0"/>
              </a:rPr>
              <a:t> and </a:t>
            </a:r>
            <a:r>
              <a:rPr lang="en-US" sz="2000" b="1" dirty="0">
                <a:latin typeface="Tahoma" panose="020B0604030504040204" pitchFamily="34" charset="0"/>
                <a:ea typeface="Tahoma" panose="020B0604030504040204" pitchFamily="34" charset="0"/>
                <a:cs typeface="Tahoma" panose="020B0604030504040204" pitchFamily="34" charset="0"/>
              </a:rPr>
              <a:t>TYPE_TWO</a:t>
            </a:r>
            <a:r>
              <a:rPr lang="en-US" sz="2000" dirty="0">
                <a:latin typeface="Tahoma" panose="020B0604030504040204" pitchFamily="34" charset="0"/>
                <a:ea typeface="Tahoma" panose="020B0604030504040204" pitchFamily="34" charset="0"/>
                <a:cs typeface="Tahoma" panose="020B0604030504040204" pitchFamily="34" charset="0"/>
              </a:rPr>
              <a:t> could help Wise deliver more consistent service, aligning better with their goal for efficiency.</a:t>
            </a:r>
            <a:endParaRPr kumimoji="0" lang="en-US" altLang="en-US" sz="20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Table 3">
            <a:extLst>
              <a:ext uri="{FF2B5EF4-FFF2-40B4-BE49-F238E27FC236}">
                <a16:creationId xmlns:a16="http://schemas.microsoft.com/office/drawing/2014/main" id="{7FC54760-3460-AF92-4D6C-8352C04679F1}"/>
              </a:ext>
            </a:extLst>
          </p:cNvPr>
          <p:cNvGraphicFramePr>
            <a:graphicFrameLocks noGrp="1"/>
          </p:cNvGraphicFramePr>
          <p:nvPr>
            <p:extLst>
              <p:ext uri="{D42A27DB-BD31-4B8C-83A1-F6EECF244321}">
                <p14:modId xmlns:p14="http://schemas.microsoft.com/office/powerpoint/2010/main" val="4222509651"/>
              </p:ext>
            </p:extLst>
          </p:nvPr>
        </p:nvGraphicFramePr>
        <p:xfrm>
          <a:off x="536110" y="6623199"/>
          <a:ext cx="4354929" cy="2925972"/>
        </p:xfrm>
        <a:graphic>
          <a:graphicData uri="http://schemas.openxmlformats.org/drawingml/2006/table">
            <a:tbl>
              <a:tblPr>
                <a:tableStyleId>{775DCB02-9BB8-47FD-8907-85C794F793BA}</a:tableStyleId>
              </a:tblPr>
              <a:tblGrid>
                <a:gridCol w="1774952">
                  <a:extLst>
                    <a:ext uri="{9D8B030D-6E8A-4147-A177-3AD203B41FA5}">
                      <a16:colId xmlns:a16="http://schemas.microsoft.com/office/drawing/2014/main" val="4091430213"/>
                    </a:ext>
                  </a:extLst>
                </a:gridCol>
                <a:gridCol w="2579977">
                  <a:extLst>
                    <a:ext uri="{9D8B030D-6E8A-4147-A177-3AD203B41FA5}">
                      <a16:colId xmlns:a16="http://schemas.microsoft.com/office/drawing/2014/main" val="992290380"/>
                    </a:ext>
                  </a:extLst>
                </a:gridCol>
              </a:tblGrid>
              <a:tr h="820173">
                <a:tc>
                  <a:txBody>
                    <a:bodyPr/>
                    <a:lstStyle/>
                    <a:p>
                      <a:pPr algn="ctr"/>
                      <a:r>
                        <a:rPr lang="en-IN" b="1" dirty="0">
                          <a:solidFill>
                            <a:schemeClr val="dk1"/>
                          </a:solidFill>
                          <a:latin typeface="Tahoma" panose="020B0604030504040204" pitchFamily="34" charset="0"/>
                          <a:ea typeface="Tahoma" panose="020B0604030504040204" pitchFamily="34" charset="0"/>
                          <a:cs typeface="Tahoma" panose="020B0604030504040204" pitchFamily="34" charset="0"/>
                        </a:rPr>
                        <a:t>Case</a:t>
                      </a:r>
                      <a:r>
                        <a:rPr lang="en-IN" b="1" dirty="0">
                          <a:latin typeface="Tahoma" panose="020B0604030504040204" pitchFamily="34" charset="0"/>
                          <a:ea typeface="Tahoma" panose="020B0604030504040204" pitchFamily="34" charset="0"/>
                          <a:cs typeface="Tahoma" panose="020B0604030504040204" pitchFamily="34" charset="0"/>
                        </a:rPr>
                        <a:t> Type</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4">
                        <a:lumMod val="60000"/>
                        <a:lumOff val="40000"/>
                      </a:schemeClr>
                    </a:solidFill>
                  </a:tcPr>
                </a:tc>
                <a:tc>
                  <a:txBody>
                    <a:bodyPr/>
                    <a:lstStyle/>
                    <a:p>
                      <a:pPr algn="ctr"/>
                      <a:r>
                        <a:rPr lang="en-IN" b="1" dirty="0">
                          <a:latin typeface="Tahoma" panose="020B0604030504040204" pitchFamily="34" charset="0"/>
                          <a:ea typeface="Tahoma" panose="020B0604030504040204" pitchFamily="34" charset="0"/>
                          <a:cs typeface="Tahoma" panose="020B0604030504040204" pitchFamily="34" charset="0"/>
                        </a:rPr>
                        <a:t>Mean: Average Handling Time (sec)</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4">
                        <a:lumMod val="60000"/>
                        <a:lumOff val="40000"/>
                      </a:schemeClr>
                    </a:solidFill>
                  </a:tcPr>
                </a:tc>
                <a:extLst>
                  <a:ext uri="{0D108BD9-81ED-4DB2-BD59-A6C34878D82A}">
                    <a16:rowId xmlns:a16="http://schemas.microsoft.com/office/drawing/2014/main" val="3199718813"/>
                  </a:ext>
                </a:extLst>
              </a:tr>
              <a:tr h="667115">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TYPE_ONE</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382</a:t>
                      </a:r>
                    </a:p>
                  </a:txBody>
                  <a:tcPr anchor="ctr"/>
                </a:tc>
                <a:extLst>
                  <a:ext uri="{0D108BD9-81ED-4DB2-BD59-A6C34878D82A}">
                    <a16:rowId xmlns:a16="http://schemas.microsoft.com/office/drawing/2014/main" val="4254295104"/>
                  </a:ext>
                </a:extLst>
              </a:tr>
              <a:tr h="752884">
                <a:tc>
                  <a:txBody>
                    <a:bodyPr/>
                    <a:lstStyle/>
                    <a:p>
                      <a:pPr algn="ctr"/>
                      <a:r>
                        <a:rPr lang="en-IN">
                          <a:latin typeface="Tahoma" panose="020B0604030504040204" pitchFamily="34" charset="0"/>
                          <a:ea typeface="Tahoma" panose="020B0604030504040204" pitchFamily="34" charset="0"/>
                          <a:cs typeface="Tahoma" panose="020B0604030504040204" pitchFamily="34" charset="0"/>
                        </a:rPr>
                        <a:t>TYPE_THREE</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866</a:t>
                      </a:r>
                    </a:p>
                  </a:txBody>
                  <a:tcPr anchor="ctr"/>
                </a:tc>
                <a:extLst>
                  <a:ext uri="{0D108BD9-81ED-4DB2-BD59-A6C34878D82A}">
                    <a16:rowId xmlns:a16="http://schemas.microsoft.com/office/drawing/2014/main" val="1407288541"/>
                  </a:ext>
                </a:extLst>
              </a:tr>
              <a:tr h="685800">
                <a:tc>
                  <a:txBody>
                    <a:bodyPr/>
                    <a:lstStyle/>
                    <a:p>
                      <a:pPr algn="ctr"/>
                      <a:r>
                        <a:rPr lang="en-IN">
                          <a:latin typeface="Tahoma" panose="020B0604030504040204" pitchFamily="34" charset="0"/>
                          <a:ea typeface="Tahoma" panose="020B0604030504040204" pitchFamily="34" charset="0"/>
                          <a:cs typeface="Tahoma" panose="020B0604030504040204" pitchFamily="34" charset="0"/>
                        </a:rPr>
                        <a:t>TYPE_TWO</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863</a:t>
                      </a:r>
                    </a:p>
                  </a:txBody>
                  <a:tcPr anchor="ctr"/>
                </a:tc>
                <a:extLst>
                  <a:ext uri="{0D108BD9-81ED-4DB2-BD59-A6C34878D82A}">
                    <a16:rowId xmlns:a16="http://schemas.microsoft.com/office/drawing/2014/main" val="1409559213"/>
                  </a:ext>
                </a:extLst>
              </a:tr>
            </a:tbl>
          </a:graphicData>
        </a:graphic>
      </p:graphicFrame>
      <p:sp>
        <p:nvSpPr>
          <p:cNvPr id="5" name="Rectangle 4">
            <a:extLst>
              <a:ext uri="{FF2B5EF4-FFF2-40B4-BE49-F238E27FC236}">
                <a16:creationId xmlns:a16="http://schemas.microsoft.com/office/drawing/2014/main" id="{3D999293-CB43-B87B-F416-7397992FEE81}"/>
              </a:ext>
            </a:extLst>
          </p:cNvPr>
          <p:cNvSpPr>
            <a:spLocks noChangeArrowheads="1"/>
          </p:cNvSpPr>
          <p:nvPr/>
        </p:nvSpPr>
        <p:spPr bwMode="auto">
          <a:xfrm>
            <a:off x="372331" y="6038423"/>
            <a:ext cx="27552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OUTPUT METRICS</a:t>
            </a: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t>
            </a:r>
          </a:p>
        </p:txBody>
      </p:sp>
      <p:sp>
        <p:nvSpPr>
          <p:cNvPr id="13" name="Rectangle 4">
            <a:extLst>
              <a:ext uri="{FF2B5EF4-FFF2-40B4-BE49-F238E27FC236}">
                <a16:creationId xmlns:a16="http://schemas.microsoft.com/office/drawing/2014/main" id="{1BDEA15C-4041-9D01-038B-2B01EE6BB4F9}"/>
              </a:ext>
            </a:extLst>
          </p:cNvPr>
          <p:cNvSpPr>
            <a:spLocks noChangeArrowheads="1"/>
          </p:cNvSpPr>
          <p:nvPr/>
        </p:nvSpPr>
        <p:spPr bwMode="auto">
          <a:xfrm>
            <a:off x="6511034" y="942328"/>
            <a:ext cx="3433595"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sz="1900" b="1" dirty="0">
                <a:latin typeface="Tahoma" panose="020B0604030504040204" pitchFamily="34" charset="0"/>
                <a:ea typeface="Tahoma" panose="020B0604030504040204" pitchFamily="34" charset="0"/>
                <a:cs typeface="Tahoma" panose="020B0604030504040204" pitchFamily="34" charset="0"/>
              </a:rPr>
              <a:t>Average Handling Time by Case Type</a:t>
            </a:r>
            <a:r>
              <a:rPr lang="en-US" sz="1900" dirty="0">
                <a:latin typeface="Tahoma" panose="020B0604030504040204" pitchFamily="34" charset="0"/>
                <a:ea typeface="Tahoma" panose="020B0604030504040204" pitchFamily="34" charset="0"/>
                <a:cs typeface="Tahoma" panose="020B0604030504040204" pitchFamily="34" charset="0"/>
              </a:rPr>
              <a:t> </a:t>
            </a:r>
            <a:r>
              <a:rPr lang="en-US" sz="1900" b="1" dirty="0">
                <a:latin typeface="Tahoma" panose="020B0604030504040204" pitchFamily="34" charset="0"/>
                <a:ea typeface="Tahoma" panose="020B0604030504040204" pitchFamily="34" charset="0"/>
                <a:cs typeface="Tahoma" panose="020B0604030504040204" pitchFamily="34" charset="0"/>
              </a:rPr>
              <a:t>(Bar Chart):</a:t>
            </a:r>
          </a:p>
          <a:p>
            <a:pPr marR="0" lvl="0" algn="just" defTabSz="914400" rtl="0" eaLnBrk="0" fontAlgn="base" latinLnBrk="0" hangingPunct="0">
              <a:lnSpc>
                <a:spcPct val="100000"/>
              </a:lnSpc>
              <a:spcBef>
                <a:spcPct val="0"/>
              </a:spcBef>
              <a:spcAft>
                <a:spcPct val="0"/>
              </a:spcAft>
              <a:buClrTx/>
              <a:buSzTx/>
              <a:tabLst/>
            </a:pPr>
            <a:endParaRPr lang="en-US" sz="1900" dirty="0">
              <a:latin typeface="Tahoma" panose="020B0604030504040204" pitchFamily="34" charset="0"/>
              <a:ea typeface="Tahoma" panose="020B0604030504040204" pitchFamily="34" charset="0"/>
              <a:cs typeface="Tahoma" panose="020B0604030504040204" pitchFamily="34" charset="0"/>
            </a:endParaRPr>
          </a:p>
          <a:p>
            <a:pPr marR="0" lvl="0" algn="just" defTabSz="914400" rtl="0" eaLnBrk="0" fontAlgn="base" latinLnBrk="0" hangingPunct="0">
              <a:lnSpc>
                <a:spcPct val="100000"/>
              </a:lnSpc>
              <a:spcBef>
                <a:spcPct val="0"/>
              </a:spcBef>
              <a:spcAft>
                <a:spcPct val="0"/>
              </a:spcAft>
              <a:buClrTx/>
              <a:buSzTx/>
              <a:tabLst/>
            </a:pPr>
            <a:r>
              <a:rPr lang="en-US" sz="1900" dirty="0">
                <a:latin typeface="Tahoma" panose="020B0604030504040204" pitchFamily="34" charset="0"/>
                <a:ea typeface="Tahoma" panose="020B0604030504040204" pitchFamily="34" charset="0"/>
                <a:cs typeface="Tahoma" panose="020B0604030504040204" pitchFamily="34" charset="0"/>
              </a:rPr>
              <a:t>Highlights the discrepancy in handling times, with TYPE_THREE and TYPE_TWO cases requiring significantly more time than TYPE_ONE.</a:t>
            </a:r>
            <a:endParaRPr kumimoji="0" lang="en-US" altLang="en-US" sz="19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2058" name="Picture 10">
            <a:extLst>
              <a:ext uri="{FF2B5EF4-FFF2-40B4-BE49-F238E27FC236}">
                <a16:creationId xmlns:a16="http://schemas.microsoft.com/office/drawing/2014/main" id="{A3A32B59-73AA-9C50-D743-6AA2128067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0" y="664430"/>
            <a:ext cx="7255820" cy="508867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9D4C9480-E217-8F1A-2E6E-E1EFE51EC786}"/>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18</a:t>
            </a:fld>
            <a:endParaRPr lang="en-IN" spc="10" dirty="0"/>
          </a:p>
        </p:txBody>
      </p:sp>
    </p:spTree>
    <p:extLst>
      <p:ext uri="{BB962C8B-B14F-4D97-AF65-F5344CB8AC3E}">
        <p14:creationId xmlns:p14="http://schemas.microsoft.com/office/powerpoint/2010/main" val="3364851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0E14E-F8EA-72B3-D218-D584F29EE0D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51C22E9-F240-B14C-61AD-54F7601C65E2}"/>
              </a:ext>
            </a:extLst>
          </p:cNvPr>
          <p:cNvSpPr/>
          <p:nvPr/>
        </p:nvSpPr>
        <p:spPr>
          <a:xfrm>
            <a:off x="0" y="-5331"/>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chemeClr val="bg2">
              <a:lumMod val="90000"/>
            </a:schemeClr>
          </a:solidFill>
        </p:spPr>
        <p:txBody>
          <a:bodyPr wrap="square" lIns="0" tIns="0" rIns="0" bIns="0" rtlCol="0"/>
          <a:lstStyle/>
          <a:p>
            <a:endParaRPr lang="en-IN"/>
          </a:p>
        </p:txBody>
      </p:sp>
      <p:sp>
        <p:nvSpPr>
          <p:cNvPr id="27" name="object 2">
            <a:extLst>
              <a:ext uri="{FF2B5EF4-FFF2-40B4-BE49-F238E27FC236}">
                <a16:creationId xmlns:a16="http://schemas.microsoft.com/office/drawing/2014/main" id="{50717109-9F7C-9DC4-0C86-103AB040E630}"/>
              </a:ext>
            </a:extLst>
          </p:cNvPr>
          <p:cNvSpPr/>
          <p:nvPr/>
        </p:nvSpPr>
        <p:spPr>
          <a:xfrm>
            <a:off x="-9525" y="5331"/>
            <a:ext cx="6029326"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dirty="0"/>
          </a:p>
        </p:txBody>
      </p:sp>
      <p:sp>
        <p:nvSpPr>
          <p:cNvPr id="30" name="object 3">
            <a:extLst>
              <a:ext uri="{FF2B5EF4-FFF2-40B4-BE49-F238E27FC236}">
                <a16:creationId xmlns:a16="http://schemas.microsoft.com/office/drawing/2014/main" id="{B119C4C3-CEE0-E12D-B31D-814AB69E712C}"/>
              </a:ext>
            </a:extLst>
          </p:cNvPr>
          <p:cNvSpPr txBox="1"/>
          <p:nvPr/>
        </p:nvSpPr>
        <p:spPr>
          <a:xfrm>
            <a:off x="485369" y="590718"/>
            <a:ext cx="5647690" cy="2564805"/>
          </a:xfrm>
          <a:prstGeom prst="rect">
            <a:avLst/>
          </a:prstGeom>
        </p:spPr>
        <p:txBody>
          <a:bodyPr vert="horz" wrap="square" lIns="0" tIns="12700" rIns="0" bIns="0" rtlCol="0">
            <a:spAutoFit/>
          </a:bodyPr>
          <a:lstStyle/>
          <a:p>
            <a:pPr marL="12700" marR="5080">
              <a:lnSpc>
                <a:spcPct val="100000"/>
              </a:lnSpc>
              <a:spcBef>
                <a:spcPts val="100"/>
              </a:spcBef>
            </a:pPr>
            <a:r>
              <a:rPr lang="en-US" sz="5500" b="1" kern="0" dirty="0">
                <a:solidFill>
                  <a:srgbClr val="163300"/>
                </a:solidFill>
                <a:latin typeface="Tahoma"/>
                <a:ea typeface="+mj-ea"/>
                <a:cs typeface="Tahoma"/>
              </a:rPr>
              <a:t>DECISION</a:t>
            </a:r>
          </a:p>
          <a:p>
            <a:pPr marL="12700" marR="5080">
              <a:lnSpc>
                <a:spcPct val="100000"/>
              </a:lnSpc>
              <a:spcBef>
                <a:spcPts val="100"/>
              </a:spcBef>
            </a:pPr>
            <a:r>
              <a:rPr lang="en-US" sz="5500" b="1" kern="0" dirty="0">
                <a:solidFill>
                  <a:srgbClr val="163300"/>
                </a:solidFill>
                <a:latin typeface="Tahoma"/>
                <a:ea typeface="+mj-ea"/>
                <a:cs typeface="Tahoma"/>
              </a:rPr>
              <a:t>MAKING </a:t>
            </a:r>
            <a:r>
              <a:rPr lang="en-US" sz="5500" b="1" kern="0" spc="-15" dirty="0">
                <a:solidFill>
                  <a:srgbClr val="9FE770"/>
                </a:solidFill>
                <a:latin typeface="Tahoma"/>
                <a:ea typeface="+mj-ea"/>
                <a:cs typeface="Tahoma"/>
              </a:rPr>
              <a:t>CONSISTENCY</a:t>
            </a:r>
          </a:p>
        </p:txBody>
      </p:sp>
      <p:graphicFrame>
        <p:nvGraphicFramePr>
          <p:cNvPr id="42" name="Table 41">
            <a:extLst>
              <a:ext uri="{FF2B5EF4-FFF2-40B4-BE49-F238E27FC236}">
                <a16:creationId xmlns:a16="http://schemas.microsoft.com/office/drawing/2014/main" id="{3E498969-FB6A-E09B-B543-484B519731F9}"/>
              </a:ext>
            </a:extLst>
          </p:cNvPr>
          <p:cNvGraphicFramePr>
            <a:graphicFrameLocks noGrp="1"/>
          </p:cNvGraphicFramePr>
          <p:nvPr>
            <p:extLst>
              <p:ext uri="{D42A27DB-BD31-4B8C-83A1-F6EECF244321}">
                <p14:modId xmlns:p14="http://schemas.microsoft.com/office/powerpoint/2010/main" val="423489530"/>
              </p:ext>
            </p:extLst>
          </p:nvPr>
        </p:nvGraphicFramePr>
        <p:xfrm>
          <a:off x="11277600" y="866959"/>
          <a:ext cx="6533443" cy="3369315"/>
        </p:xfrm>
        <a:graphic>
          <a:graphicData uri="http://schemas.openxmlformats.org/drawingml/2006/table">
            <a:tbl>
              <a:tblPr>
                <a:tableStyleId>{69C7853C-536D-4A76-A0AE-DD22124D55A5}</a:tableStyleId>
              </a:tblPr>
              <a:tblGrid>
                <a:gridCol w="4381978">
                  <a:extLst>
                    <a:ext uri="{9D8B030D-6E8A-4147-A177-3AD203B41FA5}">
                      <a16:colId xmlns:a16="http://schemas.microsoft.com/office/drawing/2014/main" val="917716250"/>
                    </a:ext>
                  </a:extLst>
                </a:gridCol>
                <a:gridCol w="2151465">
                  <a:extLst>
                    <a:ext uri="{9D8B030D-6E8A-4147-A177-3AD203B41FA5}">
                      <a16:colId xmlns:a16="http://schemas.microsoft.com/office/drawing/2014/main" val="3820680598"/>
                    </a:ext>
                  </a:extLst>
                </a:gridCol>
              </a:tblGrid>
              <a:tr h="333740">
                <a:tc>
                  <a:txBody>
                    <a:bodyPr/>
                    <a:lstStyle/>
                    <a:p>
                      <a:pPr algn="just"/>
                      <a:r>
                        <a:rPr lang="en-IN" b="1">
                          <a:latin typeface="Tahoma" panose="020B0604030504040204" pitchFamily="34" charset="0"/>
                          <a:ea typeface="Tahoma" panose="020B0604030504040204" pitchFamily="34" charset="0"/>
                          <a:cs typeface="Tahoma" panose="020B0604030504040204" pitchFamily="34" charset="0"/>
                        </a:rPr>
                        <a:t>Decision Type</a:t>
                      </a:r>
                      <a:endParaRPr lang="en-IN">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just"/>
                      <a:r>
                        <a:rPr lang="en-IN" b="1">
                          <a:latin typeface="Tahoma" panose="020B0604030504040204" pitchFamily="34" charset="0"/>
                          <a:ea typeface="Tahoma" panose="020B0604030504040204" pitchFamily="34" charset="0"/>
                          <a:cs typeface="Tahoma" panose="020B0604030504040204" pitchFamily="34" charset="0"/>
                        </a:rPr>
                        <a:t>Frequency (%)</a:t>
                      </a:r>
                      <a:endParaRPr lang="en-IN">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875845711"/>
                  </a:ext>
                </a:extLst>
              </a:tr>
              <a:tr h="333740">
                <a:tc>
                  <a:txBody>
                    <a:bodyPr/>
                    <a:lstStyle/>
                    <a:p>
                      <a:pPr algn="just"/>
                      <a:r>
                        <a:rPr lang="en-IN">
                          <a:latin typeface="Tahoma" panose="020B0604030504040204" pitchFamily="34" charset="0"/>
                          <a:ea typeface="Tahoma" panose="020B0604030504040204" pitchFamily="34" charset="0"/>
                          <a:cs typeface="Tahoma" panose="020B0604030504040204" pitchFamily="34" charset="0"/>
                        </a:rPr>
                        <a:t>OPS_WAITING</a:t>
                      </a:r>
                    </a:p>
                  </a:txBody>
                  <a:tcPr anchor="ctr"/>
                </a:tc>
                <a:tc>
                  <a:txBody>
                    <a:bodyPr/>
                    <a:lstStyle/>
                    <a:p>
                      <a:pPr algn="just"/>
                      <a:r>
                        <a:rPr lang="en-IN">
                          <a:latin typeface="Tahoma" panose="020B0604030504040204" pitchFamily="34" charset="0"/>
                          <a:ea typeface="Tahoma" panose="020B0604030504040204" pitchFamily="34" charset="0"/>
                          <a:cs typeface="Tahoma" panose="020B0604030504040204" pitchFamily="34" charset="0"/>
                        </a:rPr>
                        <a:t>43%</a:t>
                      </a:r>
                    </a:p>
                  </a:txBody>
                  <a:tcPr anchor="ctr"/>
                </a:tc>
                <a:extLst>
                  <a:ext uri="{0D108BD9-81ED-4DB2-BD59-A6C34878D82A}">
                    <a16:rowId xmlns:a16="http://schemas.microsoft.com/office/drawing/2014/main" val="3800645231"/>
                  </a:ext>
                </a:extLst>
              </a:tr>
              <a:tr h="333740">
                <a:tc>
                  <a:txBody>
                    <a:bodyPr/>
                    <a:lstStyle/>
                    <a:p>
                      <a:pPr algn="just"/>
                      <a:r>
                        <a:rPr lang="en-IN" dirty="0">
                          <a:latin typeface="Tahoma" panose="020B0604030504040204" pitchFamily="34" charset="0"/>
                          <a:ea typeface="Tahoma" panose="020B0604030504040204" pitchFamily="34" charset="0"/>
                          <a:cs typeface="Tahoma" panose="020B0604030504040204" pitchFamily="34" charset="0"/>
                        </a:rPr>
                        <a:t>OPS_APPROVE</a:t>
                      </a:r>
                    </a:p>
                  </a:txBody>
                  <a:tcPr anchor="ctr"/>
                </a:tc>
                <a:tc>
                  <a:txBody>
                    <a:bodyPr/>
                    <a:lstStyle/>
                    <a:p>
                      <a:pPr algn="just"/>
                      <a:r>
                        <a:rPr lang="en-IN">
                          <a:latin typeface="Tahoma" panose="020B0604030504040204" pitchFamily="34" charset="0"/>
                          <a:ea typeface="Tahoma" panose="020B0604030504040204" pitchFamily="34" charset="0"/>
                          <a:cs typeface="Tahoma" panose="020B0604030504040204" pitchFamily="34" charset="0"/>
                        </a:rPr>
                        <a:t>27%</a:t>
                      </a:r>
                    </a:p>
                  </a:txBody>
                  <a:tcPr anchor="ctr"/>
                </a:tc>
                <a:extLst>
                  <a:ext uri="{0D108BD9-81ED-4DB2-BD59-A6C34878D82A}">
                    <a16:rowId xmlns:a16="http://schemas.microsoft.com/office/drawing/2014/main" val="2949216978"/>
                  </a:ext>
                </a:extLst>
              </a:tr>
              <a:tr h="333740">
                <a:tc>
                  <a:txBody>
                    <a:bodyPr/>
                    <a:lstStyle/>
                    <a:p>
                      <a:pPr algn="just"/>
                      <a:r>
                        <a:rPr lang="en-IN" dirty="0">
                          <a:latin typeface="Tahoma" panose="020B0604030504040204" pitchFamily="34" charset="0"/>
                          <a:ea typeface="Tahoma" panose="020B0604030504040204" pitchFamily="34" charset="0"/>
                          <a:cs typeface="Tahoma" panose="020B0604030504040204" pitchFamily="34" charset="0"/>
                        </a:rPr>
                        <a:t>OPS_CLOSE</a:t>
                      </a:r>
                    </a:p>
                  </a:txBody>
                  <a:tcPr anchor="ctr"/>
                </a:tc>
                <a:tc>
                  <a:txBody>
                    <a:bodyPr/>
                    <a:lstStyle/>
                    <a:p>
                      <a:pPr algn="just"/>
                      <a:r>
                        <a:rPr lang="en-IN">
                          <a:latin typeface="Tahoma" panose="020B0604030504040204" pitchFamily="34" charset="0"/>
                          <a:ea typeface="Tahoma" panose="020B0604030504040204" pitchFamily="34" charset="0"/>
                          <a:cs typeface="Tahoma" panose="020B0604030504040204" pitchFamily="34" charset="0"/>
                        </a:rPr>
                        <a:t>12%</a:t>
                      </a:r>
                    </a:p>
                  </a:txBody>
                  <a:tcPr anchor="ctr"/>
                </a:tc>
                <a:extLst>
                  <a:ext uri="{0D108BD9-81ED-4DB2-BD59-A6C34878D82A}">
                    <a16:rowId xmlns:a16="http://schemas.microsoft.com/office/drawing/2014/main" val="2001662697"/>
                  </a:ext>
                </a:extLst>
              </a:tr>
              <a:tr h="333740">
                <a:tc>
                  <a:txBody>
                    <a:bodyPr/>
                    <a:lstStyle/>
                    <a:p>
                      <a:pPr algn="just"/>
                      <a:r>
                        <a:rPr lang="en-IN" dirty="0">
                          <a:latin typeface="Tahoma" panose="020B0604030504040204" pitchFamily="34" charset="0"/>
                          <a:ea typeface="Tahoma" panose="020B0604030504040204" pitchFamily="34" charset="0"/>
                          <a:cs typeface="Tahoma" panose="020B0604030504040204" pitchFamily="34" charset="0"/>
                        </a:rPr>
                        <a:t>OPS_NO_REVIEW_NEEDED</a:t>
                      </a:r>
                    </a:p>
                  </a:txBody>
                  <a:tcPr anchor="ctr"/>
                </a:tc>
                <a:tc>
                  <a:txBody>
                    <a:bodyPr/>
                    <a:lstStyle/>
                    <a:p>
                      <a:pPr algn="just"/>
                      <a:r>
                        <a:rPr lang="en-IN">
                          <a:latin typeface="Tahoma" panose="020B0604030504040204" pitchFamily="34" charset="0"/>
                          <a:ea typeface="Tahoma" panose="020B0604030504040204" pitchFamily="34" charset="0"/>
                          <a:cs typeface="Tahoma" panose="020B0604030504040204" pitchFamily="34" charset="0"/>
                        </a:rPr>
                        <a:t>7%</a:t>
                      </a:r>
                    </a:p>
                  </a:txBody>
                  <a:tcPr anchor="ctr"/>
                </a:tc>
                <a:extLst>
                  <a:ext uri="{0D108BD9-81ED-4DB2-BD59-A6C34878D82A}">
                    <a16:rowId xmlns:a16="http://schemas.microsoft.com/office/drawing/2014/main" val="2712182777"/>
                  </a:ext>
                </a:extLst>
              </a:tr>
              <a:tr h="333740">
                <a:tc>
                  <a:txBody>
                    <a:bodyPr/>
                    <a:lstStyle/>
                    <a:p>
                      <a:pPr algn="just"/>
                      <a:r>
                        <a:rPr lang="en-IN">
                          <a:latin typeface="Tahoma" panose="020B0604030504040204" pitchFamily="34" charset="0"/>
                          <a:ea typeface="Tahoma" panose="020B0604030504040204" pitchFamily="34" charset="0"/>
                          <a:cs typeface="Tahoma" panose="020B0604030504040204" pitchFamily="34" charset="0"/>
                        </a:rPr>
                        <a:t>OPS_UNASSIGN</a:t>
                      </a:r>
                    </a:p>
                  </a:txBody>
                  <a:tcPr anchor="ctr"/>
                </a:tc>
                <a:tc>
                  <a:txBody>
                    <a:bodyPr/>
                    <a:lstStyle/>
                    <a:p>
                      <a:pPr algn="just"/>
                      <a:r>
                        <a:rPr lang="en-IN">
                          <a:latin typeface="Tahoma" panose="020B0604030504040204" pitchFamily="34" charset="0"/>
                          <a:ea typeface="Tahoma" panose="020B0604030504040204" pitchFamily="34" charset="0"/>
                          <a:cs typeface="Tahoma" panose="020B0604030504040204" pitchFamily="34" charset="0"/>
                        </a:rPr>
                        <a:t>4%</a:t>
                      </a:r>
                    </a:p>
                  </a:txBody>
                  <a:tcPr anchor="ctr"/>
                </a:tc>
                <a:extLst>
                  <a:ext uri="{0D108BD9-81ED-4DB2-BD59-A6C34878D82A}">
                    <a16:rowId xmlns:a16="http://schemas.microsoft.com/office/drawing/2014/main" val="1076120438"/>
                  </a:ext>
                </a:extLst>
              </a:tr>
              <a:tr h="333740">
                <a:tc>
                  <a:txBody>
                    <a:bodyPr/>
                    <a:lstStyle/>
                    <a:p>
                      <a:pPr algn="just"/>
                      <a:r>
                        <a:rPr lang="en-IN" dirty="0">
                          <a:latin typeface="Tahoma" panose="020B0604030504040204" pitchFamily="34" charset="0"/>
                          <a:ea typeface="Tahoma" panose="020B0604030504040204" pitchFamily="34" charset="0"/>
                          <a:cs typeface="Tahoma" panose="020B0604030504040204" pitchFamily="34" charset="0"/>
                        </a:rPr>
                        <a:t>OPS_REVIEW_PAUSE</a:t>
                      </a:r>
                    </a:p>
                  </a:txBody>
                  <a:tcPr anchor="ctr"/>
                </a:tc>
                <a:tc>
                  <a:txBody>
                    <a:bodyPr/>
                    <a:lstStyle/>
                    <a:p>
                      <a:pPr algn="just"/>
                      <a:r>
                        <a:rPr lang="en-IN">
                          <a:latin typeface="Tahoma" panose="020B0604030504040204" pitchFamily="34" charset="0"/>
                          <a:ea typeface="Tahoma" panose="020B0604030504040204" pitchFamily="34" charset="0"/>
                          <a:cs typeface="Tahoma" panose="020B0604030504040204" pitchFamily="34" charset="0"/>
                        </a:rPr>
                        <a:t>4%</a:t>
                      </a:r>
                    </a:p>
                  </a:txBody>
                  <a:tcPr anchor="ctr"/>
                </a:tc>
                <a:extLst>
                  <a:ext uri="{0D108BD9-81ED-4DB2-BD59-A6C34878D82A}">
                    <a16:rowId xmlns:a16="http://schemas.microsoft.com/office/drawing/2014/main" val="1256985876"/>
                  </a:ext>
                </a:extLst>
              </a:tr>
              <a:tr h="443235">
                <a:tc>
                  <a:txBody>
                    <a:bodyPr/>
                    <a:lstStyle/>
                    <a:p>
                      <a:pPr algn="just"/>
                      <a:r>
                        <a:rPr lang="en-IN">
                          <a:latin typeface="Tahoma" panose="020B0604030504040204" pitchFamily="34" charset="0"/>
                          <a:ea typeface="Tahoma" panose="020B0604030504040204" pitchFamily="34" charset="0"/>
                          <a:cs typeface="Tahoma" panose="020B0604030504040204" pitchFamily="34" charset="0"/>
                        </a:rPr>
                        <a:t>OPS_VERIFICATION_TEAM_CHANGE</a:t>
                      </a:r>
                    </a:p>
                  </a:txBody>
                  <a:tcPr anchor="ctr"/>
                </a:tc>
                <a:tc>
                  <a:txBody>
                    <a:bodyPr/>
                    <a:lstStyle/>
                    <a:p>
                      <a:pPr algn="just"/>
                      <a:r>
                        <a:rPr lang="en-IN">
                          <a:latin typeface="Tahoma" panose="020B0604030504040204" pitchFamily="34" charset="0"/>
                          <a:ea typeface="Tahoma" panose="020B0604030504040204" pitchFamily="34" charset="0"/>
                          <a:cs typeface="Tahoma" panose="020B0604030504040204" pitchFamily="34" charset="0"/>
                        </a:rPr>
                        <a:t>3%</a:t>
                      </a:r>
                    </a:p>
                  </a:txBody>
                  <a:tcPr anchor="ctr"/>
                </a:tc>
                <a:extLst>
                  <a:ext uri="{0D108BD9-81ED-4DB2-BD59-A6C34878D82A}">
                    <a16:rowId xmlns:a16="http://schemas.microsoft.com/office/drawing/2014/main" val="1289992379"/>
                  </a:ext>
                </a:extLst>
              </a:tr>
              <a:tr h="333740">
                <a:tc>
                  <a:txBody>
                    <a:bodyPr/>
                    <a:lstStyle/>
                    <a:p>
                      <a:pPr algn="just"/>
                      <a:r>
                        <a:rPr lang="en-IN">
                          <a:latin typeface="Tahoma" panose="020B0604030504040204" pitchFamily="34" charset="0"/>
                          <a:ea typeface="Tahoma" panose="020B0604030504040204" pitchFamily="34" charset="0"/>
                          <a:cs typeface="Tahoma" panose="020B0604030504040204" pitchFamily="34" charset="0"/>
                        </a:rPr>
                        <a:t>OPS_REJECT</a:t>
                      </a:r>
                    </a:p>
                  </a:txBody>
                  <a:tcPr anchor="ctr"/>
                </a:tc>
                <a:tc>
                  <a:txBody>
                    <a:bodyPr/>
                    <a:lstStyle/>
                    <a:p>
                      <a:pPr algn="just"/>
                      <a:r>
                        <a:rPr lang="en-IN" dirty="0">
                          <a:latin typeface="Tahoma" panose="020B0604030504040204" pitchFamily="34" charset="0"/>
                          <a:ea typeface="Tahoma" panose="020B0604030504040204" pitchFamily="34" charset="0"/>
                          <a:cs typeface="Tahoma" panose="020B0604030504040204" pitchFamily="34" charset="0"/>
                        </a:rPr>
                        <a:t>1%</a:t>
                      </a:r>
                    </a:p>
                  </a:txBody>
                  <a:tcPr anchor="ctr"/>
                </a:tc>
                <a:extLst>
                  <a:ext uri="{0D108BD9-81ED-4DB2-BD59-A6C34878D82A}">
                    <a16:rowId xmlns:a16="http://schemas.microsoft.com/office/drawing/2014/main" val="2697220306"/>
                  </a:ext>
                </a:extLst>
              </a:tr>
            </a:tbl>
          </a:graphicData>
        </a:graphic>
      </p:graphicFrame>
      <p:sp>
        <p:nvSpPr>
          <p:cNvPr id="43" name="Rectangle 4">
            <a:extLst>
              <a:ext uri="{FF2B5EF4-FFF2-40B4-BE49-F238E27FC236}">
                <a16:creationId xmlns:a16="http://schemas.microsoft.com/office/drawing/2014/main" id="{995540CC-CAD7-08C7-CDB1-2AF112240491}"/>
              </a:ext>
            </a:extLst>
          </p:cNvPr>
          <p:cNvSpPr>
            <a:spLocks noChangeArrowheads="1"/>
          </p:cNvSpPr>
          <p:nvPr/>
        </p:nvSpPr>
        <p:spPr bwMode="auto">
          <a:xfrm>
            <a:off x="526045" y="4922673"/>
            <a:ext cx="488415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OBJECTIVE: </a:t>
            </a:r>
            <a:endParaRPr lang="en-US" sz="2000" b="1" dirty="0">
              <a:latin typeface="Tahoma" panose="020B0604030504040204" pitchFamily="34" charset="0"/>
              <a:ea typeface="Tahoma" panose="020B0604030504040204" pitchFamily="34" charset="0"/>
              <a:cs typeface="Tahoma" panose="020B0604030504040204" pitchFamily="34" charset="0"/>
            </a:endParaRPr>
          </a:p>
          <a:p>
            <a:pPr marR="0" lvl="0" algn="just" defTabSz="914400" rtl="0" eaLnBrk="0" fontAlgn="base" latinLnBrk="0" hangingPunct="0">
              <a:lnSpc>
                <a:spcPct val="100000"/>
              </a:lnSpc>
              <a:spcBef>
                <a:spcPct val="0"/>
              </a:spcBef>
              <a:spcAft>
                <a:spcPct val="0"/>
              </a:spcAft>
              <a:buClrTx/>
              <a:buSzTx/>
              <a:tabLst/>
            </a:pPr>
            <a:r>
              <a:rPr lang="en-US" sz="2000" dirty="0">
                <a:latin typeface="Tahoma" panose="020B0604030504040204" pitchFamily="34" charset="0"/>
                <a:ea typeface="Tahoma" panose="020B0604030504040204" pitchFamily="34" charset="0"/>
                <a:cs typeface="Tahoma" panose="020B0604030504040204" pitchFamily="34" charset="0"/>
              </a:rPr>
              <a:t>To evaluate frequency of </a:t>
            </a:r>
            <a:r>
              <a:rPr lang="en-US" sz="2000" b="1" dirty="0">
                <a:latin typeface="Tahoma" panose="020B0604030504040204" pitchFamily="34" charset="0"/>
                <a:ea typeface="Tahoma" panose="020B0604030504040204" pitchFamily="34" charset="0"/>
                <a:cs typeface="Tahoma" panose="020B0604030504040204" pitchFamily="34" charset="0"/>
              </a:rPr>
              <a:t>OPS_DECISION </a:t>
            </a:r>
            <a:r>
              <a:rPr lang="en-US" sz="2000" dirty="0">
                <a:latin typeface="Tahoma" panose="020B0604030504040204" pitchFamily="34" charset="0"/>
                <a:ea typeface="Tahoma" panose="020B0604030504040204" pitchFamily="34" charset="0"/>
                <a:cs typeface="Tahoma" panose="020B0604030504040204" pitchFamily="34" charset="0"/>
              </a:rPr>
              <a:t>values to identify patterns in decision-making.</a:t>
            </a:r>
            <a:endParaRPr lang="en-US" altLang="en-US" sz="1900" b="1" dirty="0">
              <a:latin typeface="Tahoma" panose="020B0604030504040204" pitchFamily="34" charset="0"/>
              <a:ea typeface="Tahoma" panose="020B0604030504040204" pitchFamily="34" charset="0"/>
              <a:cs typeface="Tahoma" panose="020B0604030504040204" pitchFamily="34" charset="0"/>
            </a:endParaRPr>
          </a:p>
        </p:txBody>
      </p:sp>
      <p:sp>
        <p:nvSpPr>
          <p:cNvPr id="44" name="Rectangle 4">
            <a:extLst>
              <a:ext uri="{FF2B5EF4-FFF2-40B4-BE49-F238E27FC236}">
                <a16:creationId xmlns:a16="http://schemas.microsoft.com/office/drawing/2014/main" id="{6BD3298E-E069-3ECC-141B-420C55095AC7}"/>
              </a:ext>
            </a:extLst>
          </p:cNvPr>
          <p:cNvSpPr>
            <a:spLocks noChangeArrowheads="1"/>
          </p:cNvSpPr>
          <p:nvPr/>
        </p:nvSpPr>
        <p:spPr bwMode="auto">
          <a:xfrm>
            <a:off x="526045" y="6499726"/>
            <a:ext cx="4884155"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n-US" sz="2000" dirty="0">
              <a:latin typeface="Tahoma" panose="020B0604030504040204" pitchFamily="34" charset="0"/>
              <a:ea typeface="Tahoma" panose="020B0604030504040204" pitchFamily="34" charset="0"/>
              <a:cs typeface="Tahoma" panose="020B0604030504040204" pitchFamily="34" charset="0"/>
            </a:endParaRPr>
          </a:p>
          <a:p>
            <a:pPr algn="just"/>
            <a:r>
              <a:rPr lang="en-US" sz="2000" b="1" dirty="0">
                <a:latin typeface="Tahoma" panose="020B0604030504040204" pitchFamily="34" charset="0"/>
                <a:ea typeface="Tahoma" panose="020B0604030504040204" pitchFamily="34" charset="0"/>
                <a:cs typeface="Tahoma" panose="020B0604030504040204" pitchFamily="34" charset="0"/>
              </a:rPr>
              <a:t>CONCLUSION:</a:t>
            </a:r>
          </a:p>
          <a:p>
            <a:pPr algn="just"/>
            <a:r>
              <a:rPr lang="en-US" sz="2000" dirty="0">
                <a:latin typeface="Tahoma" panose="020B0604030504040204" pitchFamily="34" charset="0"/>
                <a:ea typeface="Tahoma" panose="020B0604030504040204" pitchFamily="34" charset="0"/>
                <a:cs typeface="Tahoma" panose="020B0604030504040204" pitchFamily="34" charset="0"/>
              </a:rPr>
              <a:t>Addressing the high OPS_WAITING rate by providing clearer decision-making guidelines could improve consistency and speed, enhancing Wise’s commitment to streamlined operations.</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pic>
        <p:nvPicPr>
          <p:cNvPr id="1028" name="Picture 4">
            <a:extLst>
              <a:ext uri="{FF2B5EF4-FFF2-40B4-BE49-F238E27FC236}">
                <a16:creationId xmlns:a16="http://schemas.microsoft.com/office/drawing/2014/main" id="{12369E04-1D41-852F-818C-88254ADB3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7097" y="4537387"/>
            <a:ext cx="7933946" cy="53608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86FDDEA0-87C7-2B61-CA25-91D86A8F7F23}"/>
              </a:ext>
            </a:extLst>
          </p:cNvPr>
          <p:cNvSpPr>
            <a:spLocks noChangeArrowheads="1"/>
          </p:cNvSpPr>
          <p:nvPr/>
        </p:nvSpPr>
        <p:spPr bwMode="auto">
          <a:xfrm>
            <a:off x="6222814" y="6148279"/>
            <a:ext cx="2921186"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sz="1900" b="1" dirty="0">
                <a:latin typeface="Tahoma" panose="020B0604030504040204" pitchFamily="34" charset="0"/>
                <a:ea typeface="Tahoma" panose="020B0604030504040204" pitchFamily="34" charset="0"/>
                <a:cs typeface="Tahoma" panose="020B0604030504040204" pitchFamily="34" charset="0"/>
              </a:rPr>
              <a:t>Decision Frequency</a:t>
            </a:r>
            <a:r>
              <a:rPr lang="en-US" sz="1900" dirty="0">
                <a:latin typeface="Tahoma" panose="020B0604030504040204" pitchFamily="34" charset="0"/>
                <a:ea typeface="Tahoma" panose="020B0604030504040204" pitchFamily="34" charset="0"/>
                <a:cs typeface="Tahoma" panose="020B0604030504040204" pitchFamily="34" charset="0"/>
              </a:rPr>
              <a:t> (Bar Chart): Emphasizes that OPS_WAITING is the most common decision, indicating potential delays or indecision in the process.</a:t>
            </a:r>
            <a:endParaRPr lang="en-US" altLang="en-US" sz="1900" b="1"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4">
            <a:extLst>
              <a:ext uri="{FF2B5EF4-FFF2-40B4-BE49-F238E27FC236}">
                <a16:creationId xmlns:a16="http://schemas.microsoft.com/office/drawing/2014/main" id="{C8F60DE4-4CC2-2A42-0039-0A5349874662}"/>
              </a:ext>
            </a:extLst>
          </p:cNvPr>
          <p:cNvSpPr>
            <a:spLocks noChangeArrowheads="1"/>
          </p:cNvSpPr>
          <p:nvPr/>
        </p:nvSpPr>
        <p:spPr bwMode="auto">
          <a:xfrm>
            <a:off x="6293942" y="736912"/>
            <a:ext cx="4535604"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sz="1900" b="1" dirty="0">
                <a:latin typeface="Tahoma" panose="020B0604030504040204" pitchFamily="34" charset="0"/>
                <a:ea typeface="Tahoma" panose="020B0604030504040204" pitchFamily="34" charset="0"/>
                <a:cs typeface="Tahoma" panose="020B0604030504040204" pitchFamily="34" charset="0"/>
              </a:rPr>
              <a:t>KEY INSIGHTS:</a:t>
            </a:r>
          </a:p>
          <a:p>
            <a:pPr marR="0" lvl="0" algn="just" defTabSz="914400" rtl="0" eaLnBrk="0" fontAlgn="base" latinLnBrk="0" hangingPunct="0">
              <a:lnSpc>
                <a:spcPct val="100000"/>
              </a:lnSpc>
              <a:spcBef>
                <a:spcPct val="0"/>
              </a:spcBef>
              <a:spcAft>
                <a:spcPct val="0"/>
              </a:spcAft>
              <a:buClrTx/>
              <a:buSzTx/>
              <a:tabLst/>
            </a:pPr>
            <a:endParaRPr lang="en-US" sz="1900"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1900" b="1" dirty="0">
                <a:latin typeface="Tahoma" panose="020B0604030504040204" pitchFamily="34" charset="0"/>
                <a:ea typeface="Tahoma" panose="020B0604030504040204" pitchFamily="34" charset="0"/>
                <a:cs typeface="Tahoma" panose="020B0604030504040204" pitchFamily="34" charset="0"/>
              </a:rPr>
              <a:t>Most Frequent Decision</a:t>
            </a:r>
            <a:r>
              <a:rPr lang="en-US" sz="1900" dirty="0">
                <a:latin typeface="Tahoma" panose="020B0604030504040204" pitchFamily="34" charset="0"/>
                <a:ea typeface="Tahoma" panose="020B0604030504040204" pitchFamily="34" charset="0"/>
                <a:cs typeface="Tahoma" panose="020B0604030504040204" pitchFamily="34" charset="0"/>
              </a:rPr>
              <a:t>: </a:t>
            </a:r>
            <a:r>
              <a:rPr lang="en-US" sz="1900" b="1" dirty="0">
                <a:latin typeface="Tahoma" panose="020B0604030504040204" pitchFamily="34" charset="0"/>
                <a:ea typeface="Tahoma" panose="020B0604030504040204" pitchFamily="34" charset="0"/>
                <a:cs typeface="Tahoma" panose="020B0604030504040204" pitchFamily="34" charset="0"/>
              </a:rPr>
              <a:t>OPS_WAITING</a:t>
            </a:r>
            <a:r>
              <a:rPr lang="en-US" sz="1900" dirty="0">
                <a:latin typeface="Tahoma" panose="020B0604030504040204" pitchFamily="34" charset="0"/>
                <a:ea typeface="Tahoma" panose="020B0604030504040204" pitchFamily="34" charset="0"/>
                <a:cs typeface="Tahoma" panose="020B0604030504040204" pitchFamily="34" charset="0"/>
              </a:rPr>
              <a:t> (43%), followed by </a:t>
            </a:r>
            <a:r>
              <a:rPr lang="en-US" sz="1900" b="1" dirty="0">
                <a:latin typeface="Tahoma" panose="020B0604030504040204" pitchFamily="34" charset="0"/>
                <a:ea typeface="Tahoma" panose="020B0604030504040204" pitchFamily="34" charset="0"/>
                <a:cs typeface="Tahoma" panose="020B0604030504040204" pitchFamily="34" charset="0"/>
              </a:rPr>
              <a:t>OPS_APPROVE</a:t>
            </a:r>
            <a:r>
              <a:rPr lang="en-US" sz="1900" dirty="0">
                <a:latin typeface="Tahoma" panose="020B0604030504040204" pitchFamily="34" charset="0"/>
                <a:ea typeface="Tahoma" panose="020B0604030504040204" pitchFamily="34" charset="0"/>
                <a:cs typeface="Tahoma" panose="020B0604030504040204" pitchFamily="34" charset="0"/>
              </a:rPr>
              <a:t> (27%) and </a:t>
            </a:r>
            <a:r>
              <a:rPr lang="en-US" sz="1900" b="1" dirty="0">
                <a:latin typeface="Tahoma" panose="020B0604030504040204" pitchFamily="34" charset="0"/>
                <a:ea typeface="Tahoma" panose="020B0604030504040204" pitchFamily="34" charset="0"/>
                <a:cs typeface="Tahoma" panose="020B0604030504040204" pitchFamily="34" charset="0"/>
              </a:rPr>
              <a:t>OPS_CLOSE</a:t>
            </a:r>
            <a:r>
              <a:rPr lang="en-US" sz="1900" dirty="0">
                <a:latin typeface="Tahoma" panose="020B0604030504040204" pitchFamily="34" charset="0"/>
                <a:ea typeface="Tahoma" panose="020B0604030504040204" pitchFamily="34" charset="0"/>
                <a:cs typeface="Tahoma" panose="020B0604030504040204" pitchFamily="34" charset="0"/>
              </a:rPr>
              <a:t> (12%).</a:t>
            </a:r>
          </a:p>
          <a:p>
            <a:pPr marR="0" lvl="0" algn="just" defTabSz="914400" rtl="0" eaLnBrk="0" fontAlgn="base" latinLnBrk="0" hangingPunct="0">
              <a:lnSpc>
                <a:spcPct val="100000"/>
              </a:lnSpc>
              <a:spcBef>
                <a:spcPct val="0"/>
              </a:spcBef>
              <a:spcAft>
                <a:spcPct val="0"/>
              </a:spcAft>
              <a:buClrTx/>
              <a:buSzTx/>
              <a:tabLst/>
            </a:pPr>
            <a:endParaRPr lang="en-US" sz="1900"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1900" b="1" dirty="0">
                <a:latin typeface="Tahoma" panose="020B0604030504040204" pitchFamily="34" charset="0"/>
                <a:ea typeface="Tahoma" panose="020B0604030504040204" pitchFamily="34" charset="0"/>
                <a:cs typeface="Tahoma" panose="020B0604030504040204" pitchFamily="34" charset="0"/>
              </a:rPr>
              <a:t>Implication</a:t>
            </a:r>
            <a:r>
              <a:rPr lang="en-US" sz="1900" dirty="0">
                <a:latin typeface="Tahoma" panose="020B0604030504040204" pitchFamily="34" charset="0"/>
                <a:ea typeface="Tahoma" panose="020B0604030504040204" pitchFamily="34" charset="0"/>
                <a:cs typeface="Tahoma" panose="020B0604030504040204" pitchFamily="34" charset="0"/>
              </a:rPr>
              <a:t>: A high frequency of </a:t>
            </a:r>
            <a:r>
              <a:rPr lang="en-US" sz="1900" b="1" dirty="0">
                <a:latin typeface="Tahoma" panose="020B0604030504040204" pitchFamily="34" charset="0"/>
                <a:ea typeface="Tahoma" panose="020B0604030504040204" pitchFamily="34" charset="0"/>
                <a:cs typeface="Tahoma" panose="020B0604030504040204" pitchFamily="34" charset="0"/>
              </a:rPr>
              <a:t>OPS_WAITING</a:t>
            </a:r>
            <a:r>
              <a:rPr lang="en-US" sz="1900" dirty="0">
                <a:latin typeface="Tahoma" panose="020B0604030504040204" pitchFamily="34" charset="0"/>
                <a:ea typeface="Tahoma" panose="020B0604030504040204" pitchFamily="34" charset="0"/>
                <a:cs typeface="Tahoma" panose="020B0604030504040204" pitchFamily="34" charset="0"/>
              </a:rPr>
              <a:t> decisions suggests a backlog or delays in decision-making, which could lead to prolonged resolution times and negatively impact customer experience.</a:t>
            </a:r>
          </a:p>
        </p:txBody>
      </p:sp>
      <p:sp>
        <p:nvSpPr>
          <p:cNvPr id="6" name="Slide Number Placeholder 5">
            <a:extLst>
              <a:ext uri="{FF2B5EF4-FFF2-40B4-BE49-F238E27FC236}">
                <a16:creationId xmlns:a16="http://schemas.microsoft.com/office/drawing/2014/main" id="{9CF4389C-44F0-0ED0-B53F-B01E7212D356}"/>
              </a:ext>
            </a:extLst>
          </p:cNvPr>
          <p:cNvSpPr>
            <a:spLocks noGrp="1"/>
          </p:cNvSpPr>
          <p:nvPr>
            <p:ph type="sldNum" sz="quarter" idx="7"/>
          </p:nvPr>
        </p:nvSpPr>
        <p:spPr>
          <a:xfrm>
            <a:off x="17673320" y="9804996"/>
            <a:ext cx="462280" cy="394334"/>
          </a:xfrm>
        </p:spPr>
        <p:txBody>
          <a:bodyPr/>
          <a:lstStyle/>
          <a:p>
            <a:pPr marL="88265">
              <a:lnSpc>
                <a:spcPct val="100000"/>
              </a:lnSpc>
              <a:spcBef>
                <a:spcPts val="25"/>
              </a:spcBef>
            </a:pPr>
            <a:fld id="{81D60167-4931-47E6-BA6A-407CBD079E47}" type="slidenum">
              <a:rPr lang="en-IN" spc="10" smtClean="0"/>
              <a:t>19</a:t>
            </a:fld>
            <a:endParaRPr lang="en-IN" spc="10" dirty="0"/>
          </a:p>
        </p:txBody>
      </p:sp>
    </p:spTree>
    <p:extLst>
      <p:ext uri="{BB962C8B-B14F-4D97-AF65-F5344CB8AC3E}">
        <p14:creationId xmlns:p14="http://schemas.microsoft.com/office/powerpoint/2010/main" val="1504842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rgbClr val="9FE770"/>
          </a:solidFill>
        </p:spPr>
        <p:txBody>
          <a:bodyPr wrap="square" lIns="0" tIns="0" rIns="0" bIns="0" rtlCol="0"/>
          <a:lstStyle/>
          <a:p>
            <a:endParaRPr/>
          </a:p>
        </p:txBody>
      </p:sp>
      <p:sp>
        <p:nvSpPr>
          <p:cNvPr id="3" name="object 3"/>
          <p:cNvSpPr txBox="1">
            <a:spLocks noGrp="1"/>
          </p:cNvSpPr>
          <p:nvPr>
            <p:ph type="title"/>
          </p:nvPr>
        </p:nvSpPr>
        <p:spPr>
          <a:xfrm>
            <a:off x="319086" y="302096"/>
            <a:ext cx="4800600" cy="782265"/>
          </a:xfrm>
          <a:prstGeom prst="rect">
            <a:avLst/>
          </a:prstGeom>
        </p:spPr>
        <p:txBody>
          <a:bodyPr vert="horz" wrap="square" lIns="0" tIns="12700" rIns="0" bIns="0" rtlCol="0">
            <a:spAutoFit/>
          </a:bodyPr>
          <a:lstStyle/>
          <a:p>
            <a:pPr marL="2311400" marR="5080" indent="-2299335">
              <a:lnSpc>
                <a:spcPct val="100000"/>
              </a:lnSpc>
              <a:spcBef>
                <a:spcPts val="100"/>
              </a:spcBef>
            </a:pPr>
            <a:r>
              <a:rPr lang="en-IN" sz="5000" spc="70" dirty="0"/>
              <a:t>OBJECTIVE:</a:t>
            </a:r>
            <a:endParaRPr sz="5000" b="0" dirty="0"/>
          </a:p>
        </p:txBody>
      </p:sp>
      <p:sp>
        <p:nvSpPr>
          <p:cNvPr id="4" name="object 4"/>
          <p:cNvSpPr txBox="1"/>
          <p:nvPr/>
        </p:nvSpPr>
        <p:spPr>
          <a:xfrm>
            <a:off x="2265680" y="1259059"/>
            <a:ext cx="15107920" cy="1020921"/>
          </a:xfrm>
          <a:prstGeom prst="rect">
            <a:avLst/>
          </a:prstGeom>
        </p:spPr>
        <p:txBody>
          <a:bodyPr vert="horz" wrap="square" lIns="0" tIns="12700" rIns="0" bIns="0" rtlCol="0">
            <a:spAutoFit/>
          </a:bodyPr>
          <a:lstStyle/>
          <a:p>
            <a:pPr marL="584200" marR="5080" indent="-571500" algn="just">
              <a:lnSpc>
                <a:spcPct val="114999"/>
              </a:lnSpc>
              <a:spcBef>
                <a:spcPts val="100"/>
              </a:spcBef>
              <a:buFont typeface="Arial" panose="020B0604020202020204" pitchFamily="34" charset="0"/>
              <a:buChar char="•"/>
            </a:pPr>
            <a:r>
              <a:rPr lang="en-US" sz="3000" b="0" dirty="0">
                <a:latin typeface="Tahoma" panose="020B0604030504040204" pitchFamily="34" charset="0"/>
                <a:ea typeface="Tahoma" panose="020B0604030504040204" pitchFamily="34" charset="0"/>
                <a:cs typeface="Tahoma" panose="020B0604030504040204" pitchFamily="34" charset="0"/>
              </a:rPr>
              <a:t>Assess operational health, efficiency, and readiness of the processing team to support Wise’s mission of “money without borders.”</a:t>
            </a:r>
            <a:endParaRPr sz="3000" dirty="0">
              <a:latin typeface="Tahoma" panose="020B0604030504040204" pitchFamily="34" charset="0"/>
              <a:ea typeface="Tahoma" panose="020B0604030504040204" pitchFamily="34" charset="0"/>
              <a:cs typeface="Tahoma" panose="020B0604030504040204" pitchFamily="34" charset="0"/>
            </a:endParaRPr>
          </a:p>
        </p:txBody>
      </p:sp>
      <p:pic>
        <p:nvPicPr>
          <p:cNvPr id="5" name="object 5"/>
          <p:cNvPicPr/>
          <p:nvPr/>
        </p:nvPicPr>
        <p:blipFill>
          <a:blip r:embed="rId2" cstate="print"/>
          <a:stretch>
            <a:fillRect/>
          </a:stretch>
        </p:blipFill>
        <p:spPr>
          <a:xfrm>
            <a:off x="17168812" y="106555"/>
            <a:ext cx="1095375" cy="1075063"/>
          </a:xfrm>
          <a:prstGeom prst="rect">
            <a:avLst/>
          </a:prstGeom>
        </p:spPr>
      </p:pic>
      <p:sp>
        <p:nvSpPr>
          <p:cNvPr id="8" name="object 3">
            <a:extLst>
              <a:ext uri="{FF2B5EF4-FFF2-40B4-BE49-F238E27FC236}">
                <a16:creationId xmlns:a16="http://schemas.microsoft.com/office/drawing/2014/main" id="{BBA09C93-D014-44EB-2B44-4AC6B078C8AC}"/>
              </a:ext>
            </a:extLst>
          </p:cNvPr>
          <p:cNvSpPr txBox="1">
            <a:spLocks/>
          </p:cNvSpPr>
          <p:nvPr/>
        </p:nvSpPr>
        <p:spPr>
          <a:xfrm>
            <a:off x="319087" y="2476500"/>
            <a:ext cx="4800600" cy="782265"/>
          </a:xfrm>
          <a:prstGeom prst="rect">
            <a:avLst/>
          </a:prstGeom>
        </p:spPr>
        <p:txBody>
          <a:bodyPr vert="horz" wrap="square" lIns="0" tIns="12700" rIns="0" bIns="0" rtlCol="0">
            <a:spAutoFit/>
          </a:bodyPr>
          <a:lstStyle>
            <a:lvl1pPr>
              <a:defRPr sz="5200" b="1" i="0">
                <a:solidFill>
                  <a:srgbClr val="163300"/>
                </a:solidFill>
                <a:latin typeface="Tahoma"/>
                <a:ea typeface="+mj-ea"/>
                <a:cs typeface="Tahoma"/>
              </a:defRPr>
            </a:lvl1pPr>
          </a:lstStyle>
          <a:p>
            <a:pPr marL="2311400" marR="5080" indent="-2299335">
              <a:spcBef>
                <a:spcPts val="100"/>
              </a:spcBef>
            </a:pPr>
            <a:r>
              <a:rPr lang="en-IN" sz="5000" kern="0" spc="70" dirty="0"/>
              <a:t>KEY AREAS:</a:t>
            </a:r>
          </a:p>
        </p:txBody>
      </p:sp>
      <p:sp>
        <p:nvSpPr>
          <p:cNvPr id="9" name="object 4">
            <a:extLst>
              <a:ext uri="{FF2B5EF4-FFF2-40B4-BE49-F238E27FC236}">
                <a16:creationId xmlns:a16="http://schemas.microsoft.com/office/drawing/2014/main" id="{7BE444D6-79EA-4FB3-82E8-57B2EDADE1EB}"/>
              </a:ext>
            </a:extLst>
          </p:cNvPr>
          <p:cNvSpPr txBox="1"/>
          <p:nvPr/>
        </p:nvSpPr>
        <p:spPr>
          <a:xfrm>
            <a:off x="2265680" y="3501365"/>
            <a:ext cx="15107920" cy="5345181"/>
          </a:xfrm>
          <a:prstGeom prst="rect">
            <a:avLst/>
          </a:prstGeom>
        </p:spPr>
        <p:txBody>
          <a:bodyPr vert="horz" wrap="square" lIns="0" tIns="12700" rIns="0" bIns="0" rtlCol="0">
            <a:spAutoFit/>
          </a:bodyPr>
          <a:lstStyle/>
          <a:p>
            <a:pPr marL="584200" marR="5080" indent="-571500" algn="just">
              <a:lnSpc>
                <a:spcPct val="114999"/>
              </a:lnSpc>
              <a:spcBef>
                <a:spcPts val="100"/>
              </a:spcBef>
              <a:buFont typeface="Arial" panose="020B0604020202020204" pitchFamily="34" charset="0"/>
              <a:buChar char="•"/>
            </a:pPr>
            <a:r>
              <a:rPr lang="en-US" sz="3000" b="1" dirty="0">
                <a:latin typeface="Tahoma" panose="020B0604030504040204" pitchFamily="34" charset="0"/>
                <a:ea typeface="Tahoma" panose="020B0604030504040204" pitchFamily="34" charset="0"/>
                <a:cs typeface="Tahoma" panose="020B0604030504040204" pitchFamily="34" charset="0"/>
              </a:rPr>
              <a:t>Operational Health</a:t>
            </a:r>
            <a:r>
              <a:rPr lang="en-US" sz="3000" dirty="0">
                <a:latin typeface="Tahoma" panose="020B0604030504040204" pitchFamily="34" charset="0"/>
                <a:ea typeface="Tahoma" panose="020B0604030504040204" pitchFamily="34" charset="0"/>
                <a:cs typeface="Tahoma" panose="020B0604030504040204" pitchFamily="34" charset="0"/>
              </a:rPr>
              <a:t>: Performance metrics, handling time, workload balance.</a:t>
            </a:r>
          </a:p>
          <a:p>
            <a:pPr marL="584200" marR="5080" indent="-571500" algn="just">
              <a:lnSpc>
                <a:spcPct val="114999"/>
              </a:lnSpc>
              <a:spcBef>
                <a:spcPts val="100"/>
              </a:spcBef>
              <a:buFont typeface="Arial" panose="020B0604020202020204" pitchFamily="34" charset="0"/>
              <a:buChar char="•"/>
            </a:pPr>
            <a:r>
              <a:rPr lang="en-US" sz="3000" b="1" dirty="0">
                <a:latin typeface="Tahoma" panose="020B0604030504040204" pitchFamily="34" charset="0"/>
                <a:ea typeface="Tahoma" panose="020B0604030504040204" pitchFamily="34" charset="0"/>
                <a:cs typeface="Tahoma" panose="020B0604030504040204" pitchFamily="34" charset="0"/>
              </a:rPr>
              <a:t>Customer Impact</a:t>
            </a:r>
            <a:r>
              <a:rPr lang="en-US" sz="3000" dirty="0">
                <a:latin typeface="Tahoma" panose="020B0604030504040204" pitchFamily="34" charset="0"/>
                <a:ea typeface="Tahoma" panose="020B0604030504040204" pitchFamily="34" charset="0"/>
                <a:cs typeface="Tahoma" panose="020B0604030504040204" pitchFamily="34" charset="0"/>
              </a:rPr>
              <a:t>: Aligning team performance with Wise’s mission for transparency, speed, and convenience.</a:t>
            </a:r>
          </a:p>
          <a:p>
            <a:pPr marL="584200" marR="5080" indent="-571500" algn="just">
              <a:lnSpc>
                <a:spcPct val="114999"/>
              </a:lnSpc>
              <a:spcBef>
                <a:spcPts val="100"/>
              </a:spcBef>
              <a:buFont typeface="Arial" panose="020B0604020202020204" pitchFamily="34" charset="0"/>
              <a:buChar char="•"/>
            </a:pPr>
            <a:r>
              <a:rPr lang="en-US" sz="3000" b="1" dirty="0">
                <a:latin typeface="Tahoma" panose="020B0604030504040204" pitchFamily="34" charset="0"/>
                <a:ea typeface="Tahoma" panose="020B0604030504040204" pitchFamily="34" charset="0"/>
                <a:cs typeface="Tahoma" panose="020B0604030504040204" pitchFamily="34" charset="0"/>
              </a:rPr>
              <a:t>Agent Performance &amp; Efficiency</a:t>
            </a:r>
            <a:r>
              <a:rPr lang="en-US" sz="3000" dirty="0">
                <a:latin typeface="Tahoma" panose="020B0604030504040204" pitchFamily="34" charset="0"/>
                <a:ea typeface="Tahoma" panose="020B0604030504040204" pitchFamily="34" charset="0"/>
                <a:cs typeface="Tahoma" panose="020B0604030504040204" pitchFamily="34" charset="0"/>
              </a:rPr>
              <a:t>: Identify Red Flags with workload issues and decision consistency.</a:t>
            </a:r>
          </a:p>
          <a:p>
            <a:pPr marL="584200" marR="5080" indent="-571500" algn="just">
              <a:lnSpc>
                <a:spcPct val="114999"/>
              </a:lnSpc>
              <a:spcBef>
                <a:spcPts val="100"/>
              </a:spcBef>
              <a:buFont typeface="Arial" panose="020B0604020202020204" pitchFamily="34" charset="0"/>
              <a:buChar char="•"/>
            </a:pPr>
            <a:r>
              <a:rPr lang="en-US" sz="3000" b="1" dirty="0">
                <a:latin typeface="Tahoma" panose="020B0604030504040204" pitchFamily="34" charset="0"/>
                <a:ea typeface="Tahoma" panose="020B0604030504040204" pitchFamily="34" charset="0"/>
                <a:cs typeface="Tahoma" panose="020B0604030504040204" pitchFamily="34" charset="0"/>
              </a:rPr>
              <a:t>Capacity Planning: </a:t>
            </a:r>
            <a:r>
              <a:rPr lang="en-US" sz="3000" dirty="0">
                <a:latin typeface="Tahoma" panose="020B0604030504040204" pitchFamily="34" charset="0"/>
                <a:ea typeface="Tahoma" panose="020B0604030504040204" pitchFamily="34" charset="0"/>
                <a:cs typeface="Tahoma" panose="020B0604030504040204" pitchFamily="34" charset="0"/>
              </a:rPr>
              <a:t>Projecting resources for 5x increase in TYPE_THREE Cases, maintaining January 2022 standards.</a:t>
            </a:r>
          </a:p>
          <a:p>
            <a:pPr marL="584200" marR="5080" indent="-571500" algn="just">
              <a:lnSpc>
                <a:spcPct val="114999"/>
              </a:lnSpc>
              <a:spcBef>
                <a:spcPts val="100"/>
              </a:spcBef>
              <a:buFont typeface="Arial" panose="020B0604020202020204" pitchFamily="34" charset="0"/>
              <a:buChar char="•"/>
            </a:pPr>
            <a:endParaRPr lang="en-US" sz="3000" dirty="0">
              <a:latin typeface="Tahoma" panose="020B0604030504040204" pitchFamily="34" charset="0"/>
              <a:ea typeface="Tahoma" panose="020B0604030504040204" pitchFamily="34" charset="0"/>
              <a:cs typeface="Tahoma" panose="020B0604030504040204" pitchFamily="34" charset="0"/>
            </a:endParaRPr>
          </a:p>
          <a:p>
            <a:pPr marL="584200" marR="5080" indent="-571500" algn="just">
              <a:lnSpc>
                <a:spcPct val="114999"/>
              </a:lnSpc>
              <a:spcBef>
                <a:spcPts val="100"/>
              </a:spcBef>
              <a:buFont typeface="Arial" panose="020B0604020202020204" pitchFamily="34" charset="0"/>
              <a:buChar char="•"/>
            </a:pPr>
            <a:endParaRPr lang="en-US" sz="3000" dirty="0">
              <a:latin typeface="Tahoma" panose="020B0604030504040204" pitchFamily="34" charset="0"/>
              <a:ea typeface="Tahoma" panose="020B0604030504040204" pitchFamily="34" charset="0"/>
              <a:cs typeface="Tahoma" panose="020B0604030504040204" pitchFamily="34" charset="0"/>
            </a:endParaRPr>
          </a:p>
          <a:p>
            <a:pPr marL="12700" marR="5080" algn="just">
              <a:lnSpc>
                <a:spcPct val="114999"/>
              </a:lnSpc>
              <a:spcBef>
                <a:spcPts val="100"/>
              </a:spcBef>
            </a:pPr>
            <a:endParaRPr sz="3000" dirty="0">
              <a:latin typeface="Tahoma" panose="020B0604030504040204" pitchFamily="34" charset="0"/>
              <a:ea typeface="Tahoma" panose="020B0604030504040204" pitchFamily="34" charset="0"/>
              <a:cs typeface="Tahoma" panose="020B0604030504040204" pitchFamily="34" charset="0"/>
            </a:endParaRPr>
          </a:p>
        </p:txBody>
      </p:sp>
      <p:sp>
        <p:nvSpPr>
          <p:cNvPr id="20" name="object 3">
            <a:extLst>
              <a:ext uri="{FF2B5EF4-FFF2-40B4-BE49-F238E27FC236}">
                <a16:creationId xmlns:a16="http://schemas.microsoft.com/office/drawing/2014/main" id="{414FB692-4D76-0253-FA90-F05B655F0DF1}"/>
              </a:ext>
            </a:extLst>
          </p:cNvPr>
          <p:cNvSpPr txBox="1">
            <a:spLocks/>
          </p:cNvSpPr>
          <p:nvPr/>
        </p:nvSpPr>
        <p:spPr>
          <a:xfrm>
            <a:off x="319086" y="7342423"/>
            <a:ext cx="7072314" cy="782265"/>
          </a:xfrm>
          <a:prstGeom prst="rect">
            <a:avLst/>
          </a:prstGeom>
        </p:spPr>
        <p:txBody>
          <a:bodyPr vert="horz" wrap="square" lIns="0" tIns="12700" rIns="0" bIns="0" rtlCol="0">
            <a:spAutoFit/>
          </a:bodyPr>
          <a:lstStyle>
            <a:lvl1pPr>
              <a:defRPr sz="5200" b="1" i="0">
                <a:solidFill>
                  <a:srgbClr val="163300"/>
                </a:solidFill>
                <a:latin typeface="Tahoma"/>
                <a:ea typeface="+mj-ea"/>
                <a:cs typeface="Tahoma"/>
              </a:defRPr>
            </a:lvl1pPr>
          </a:lstStyle>
          <a:p>
            <a:pPr marL="2311400" marR="5080" indent="-2299335">
              <a:spcBef>
                <a:spcPts val="100"/>
              </a:spcBef>
            </a:pPr>
            <a:r>
              <a:rPr lang="en-IN" sz="5000" kern="0" spc="70" dirty="0"/>
              <a:t>DATA SUMMARY:</a:t>
            </a:r>
          </a:p>
        </p:txBody>
      </p:sp>
      <p:sp>
        <p:nvSpPr>
          <p:cNvPr id="21" name="object 4">
            <a:extLst>
              <a:ext uri="{FF2B5EF4-FFF2-40B4-BE49-F238E27FC236}">
                <a16:creationId xmlns:a16="http://schemas.microsoft.com/office/drawing/2014/main" id="{C8B345C1-B0D2-5938-DCCC-5E496F68303C}"/>
              </a:ext>
            </a:extLst>
          </p:cNvPr>
          <p:cNvSpPr txBox="1"/>
          <p:nvPr/>
        </p:nvSpPr>
        <p:spPr>
          <a:xfrm>
            <a:off x="2265680" y="8424796"/>
            <a:ext cx="15107920" cy="1020921"/>
          </a:xfrm>
          <a:prstGeom prst="rect">
            <a:avLst/>
          </a:prstGeom>
        </p:spPr>
        <p:txBody>
          <a:bodyPr vert="horz" wrap="square" lIns="0" tIns="12700" rIns="0" bIns="0" rtlCol="0">
            <a:spAutoFit/>
          </a:bodyPr>
          <a:lstStyle/>
          <a:p>
            <a:pPr marL="584200" marR="5080" indent="-571500" algn="just">
              <a:lnSpc>
                <a:spcPct val="114999"/>
              </a:lnSpc>
              <a:spcBef>
                <a:spcPts val="100"/>
              </a:spcBef>
              <a:buFont typeface="Arial" panose="020B0604020202020204" pitchFamily="34" charset="0"/>
              <a:buChar char="•"/>
            </a:pPr>
            <a:r>
              <a:rPr lang="en-US" sz="3000" dirty="0">
                <a:latin typeface="Tahoma" panose="020B0604030504040204" pitchFamily="34" charset="0"/>
                <a:ea typeface="Tahoma" panose="020B0604030504040204" pitchFamily="34" charset="0"/>
                <a:cs typeface="Tahoma" panose="020B0604030504040204" pitchFamily="34" charset="0"/>
              </a:rPr>
              <a:t>Six months of records (473,316 rows) covering case reviews, associate activity, and processing decisions.</a:t>
            </a:r>
            <a:endParaRPr sz="3000" dirty="0">
              <a:latin typeface="Tahoma" panose="020B0604030504040204" pitchFamily="34" charset="0"/>
              <a:ea typeface="Tahoma" panose="020B0604030504040204" pitchFamily="34" charset="0"/>
              <a:cs typeface="Tahoma" panose="020B0604030504040204" pitchFamily="34" charset="0"/>
            </a:endParaRPr>
          </a:p>
        </p:txBody>
      </p:sp>
      <p:sp>
        <p:nvSpPr>
          <p:cNvPr id="10" name="Slide Number Placeholder 9">
            <a:extLst>
              <a:ext uri="{FF2B5EF4-FFF2-40B4-BE49-F238E27FC236}">
                <a16:creationId xmlns:a16="http://schemas.microsoft.com/office/drawing/2014/main" id="{46276DD9-7793-B60E-5312-1D05E4E6E67E}"/>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2</a:t>
            </a:fld>
            <a:endParaRPr lang="en-IN" spc="1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72F4BC90-9D2F-0A06-7903-880E44EB80B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5F4DD72-F8E7-903B-1665-C8369A0287F4}"/>
              </a:ext>
            </a:extLst>
          </p:cNvPr>
          <p:cNvSpPr/>
          <p:nvPr/>
        </p:nvSpPr>
        <p:spPr>
          <a:xfrm>
            <a:off x="38100" y="0"/>
            <a:ext cx="5981700"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dirty="0"/>
          </a:p>
        </p:txBody>
      </p:sp>
      <p:sp>
        <p:nvSpPr>
          <p:cNvPr id="3" name="object 3">
            <a:extLst>
              <a:ext uri="{FF2B5EF4-FFF2-40B4-BE49-F238E27FC236}">
                <a16:creationId xmlns:a16="http://schemas.microsoft.com/office/drawing/2014/main" id="{DF7E45D5-6478-4BE2-7EEE-EF71145069E1}"/>
              </a:ext>
            </a:extLst>
          </p:cNvPr>
          <p:cNvSpPr txBox="1"/>
          <p:nvPr/>
        </p:nvSpPr>
        <p:spPr>
          <a:xfrm>
            <a:off x="372110" y="509612"/>
            <a:ext cx="5647690" cy="2564805"/>
          </a:xfrm>
          <a:prstGeom prst="rect">
            <a:avLst/>
          </a:prstGeom>
        </p:spPr>
        <p:txBody>
          <a:bodyPr vert="horz" wrap="square" lIns="0" tIns="12700" rIns="0" bIns="0" rtlCol="0">
            <a:spAutoFit/>
          </a:bodyPr>
          <a:lstStyle/>
          <a:p>
            <a:pPr marL="12700" marR="5080">
              <a:lnSpc>
                <a:spcPct val="100000"/>
              </a:lnSpc>
              <a:spcBef>
                <a:spcPts val="100"/>
              </a:spcBef>
            </a:pPr>
            <a:r>
              <a:rPr lang="en-US" sz="5500" b="1" kern="0" dirty="0">
                <a:solidFill>
                  <a:srgbClr val="163300"/>
                </a:solidFill>
                <a:latin typeface="Tahoma"/>
                <a:ea typeface="+mj-ea"/>
                <a:cs typeface="Tahoma"/>
              </a:rPr>
              <a:t>FREQUENCY OF</a:t>
            </a:r>
          </a:p>
          <a:p>
            <a:pPr marL="12700" marR="5080">
              <a:lnSpc>
                <a:spcPct val="100000"/>
              </a:lnSpc>
              <a:spcBef>
                <a:spcPts val="100"/>
              </a:spcBef>
            </a:pPr>
            <a:r>
              <a:rPr lang="en-US" sz="5500" b="1" kern="0" spc="-15" dirty="0">
                <a:solidFill>
                  <a:srgbClr val="9FE770"/>
                </a:solidFill>
                <a:latin typeface="Tahoma"/>
                <a:ea typeface="+mj-ea"/>
                <a:cs typeface="Tahoma"/>
              </a:rPr>
              <a:t>REPEAT REVIEW</a:t>
            </a:r>
            <a:r>
              <a:rPr lang="en-US" sz="5500" b="1" kern="0" spc="-15" dirty="0">
                <a:solidFill>
                  <a:srgbClr val="163300"/>
                </a:solidFill>
                <a:latin typeface="Tahoma"/>
                <a:ea typeface="+mj-ea"/>
                <a:cs typeface="Tahoma"/>
              </a:rPr>
              <a:t> CASES</a:t>
            </a:r>
            <a:endParaRPr sz="5500" b="1" kern="0" dirty="0">
              <a:solidFill>
                <a:srgbClr val="163300"/>
              </a:solidFill>
              <a:latin typeface="Tahoma"/>
              <a:ea typeface="+mj-ea"/>
              <a:cs typeface="Tahoma"/>
            </a:endParaRPr>
          </a:p>
        </p:txBody>
      </p:sp>
      <p:sp>
        <p:nvSpPr>
          <p:cNvPr id="7" name="Rectangle 4">
            <a:extLst>
              <a:ext uri="{FF2B5EF4-FFF2-40B4-BE49-F238E27FC236}">
                <a16:creationId xmlns:a16="http://schemas.microsoft.com/office/drawing/2014/main" id="{C253B339-9259-7A3B-4E84-EF64CFA5279C}"/>
              </a:ext>
            </a:extLst>
          </p:cNvPr>
          <p:cNvSpPr>
            <a:spLocks noChangeArrowheads="1"/>
          </p:cNvSpPr>
          <p:nvPr/>
        </p:nvSpPr>
        <p:spPr bwMode="auto">
          <a:xfrm>
            <a:off x="275897" y="4823073"/>
            <a:ext cx="5284076"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OBJECTIVE:</a:t>
            </a: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R="0" lvl="0" algn="just" defTabSz="914400" rtl="0" eaLnBrk="0" fontAlgn="base" latinLnBrk="0" hangingPunct="0">
              <a:lnSpc>
                <a:spcPct val="100000"/>
              </a:lnSpc>
              <a:spcBef>
                <a:spcPct val="0"/>
              </a:spcBef>
              <a:spcAft>
                <a:spcPct val="0"/>
              </a:spcAft>
              <a:buClrTx/>
              <a:buSzTx/>
              <a:tabLst/>
            </a:pPr>
            <a:r>
              <a:rPr lang="en-US" sz="2000" dirty="0">
                <a:latin typeface="Tahoma" panose="020B0604030504040204" pitchFamily="34" charset="0"/>
                <a:ea typeface="Tahoma" panose="020B0604030504040204" pitchFamily="34" charset="0"/>
                <a:cs typeface="Tahoma" panose="020B0604030504040204" pitchFamily="34" charset="0"/>
              </a:rPr>
              <a:t>Count the number of reviews (</a:t>
            </a:r>
            <a:r>
              <a:rPr lang="en-US" sz="2000" b="1" dirty="0">
                <a:latin typeface="Tahoma" panose="020B0604030504040204" pitchFamily="34" charset="0"/>
                <a:ea typeface="Tahoma" panose="020B0604030504040204" pitchFamily="34" charset="0"/>
                <a:cs typeface="Tahoma" panose="020B0604030504040204" pitchFamily="34" charset="0"/>
              </a:rPr>
              <a:t>PROCESSING_IDs</a:t>
            </a:r>
            <a:r>
              <a:rPr lang="en-US" sz="2000" dirty="0">
                <a:latin typeface="Tahoma" panose="020B0604030504040204" pitchFamily="34" charset="0"/>
                <a:ea typeface="Tahoma" panose="020B0604030504040204" pitchFamily="34" charset="0"/>
                <a:cs typeface="Tahoma" panose="020B0604030504040204" pitchFamily="34" charset="0"/>
              </a:rPr>
              <a:t>) for each </a:t>
            </a:r>
            <a:r>
              <a:rPr lang="en-US" sz="2000" b="1" dirty="0">
                <a:latin typeface="Tahoma" panose="020B0604030504040204" pitchFamily="34" charset="0"/>
                <a:ea typeface="Tahoma" panose="020B0604030504040204" pitchFamily="34" charset="0"/>
                <a:cs typeface="Tahoma" panose="020B0604030504040204" pitchFamily="34" charset="0"/>
              </a:rPr>
              <a:t>CASE_ID</a:t>
            </a:r>
            <a:r>
              <a:rPr lang="en-US" sz="2000" dirty="0">
                <a:latin typeface="Tahoma" panose="020B0604030504040204" pitchFamily="34" charset="0"/>
                <a:ea typeface="Tahoma" panose="020B0604030504040204" pitchFamily="34" charset="0"/>
                <a:cs typeface="Tahoma" panose="020B0604030504040204" pitchFamily="34" charset="0"/>
              </a:rPr>
              <a:t> to assess the frequency of repeat handling and identify inefficiencies in the review process.</a:t>
            </a:r>
            <a:endParaRPr lang="en-US" altLang="en-US" sz="1900" dirty="0">
              <a:latin typeface="Tahoma" panose="020B0604030504040204" pitchFamily="34" charset="0"/>
              <a:ea typeface="Tahoma" panose="020B0604030504040204" pitchFamily="34" charset="0"/>
              <a:cs typeface="Tahoma" panose="020B0604030504040204" pitchFamily="34" charset="0"/>
            </a:endParaRPr>
          </a:p>
        </p:txBody>
      </p:sp>
      <p:sp>
        <p:nvSpPr>
          <p:cNvPr id="8" name="Rectangle 4">
            <a:extLst>
              <a:ext uri="{FF2B5EF4-FFF2-40B4-BE49-F238E27FC236}">
                <a16:creationId xmlns:a16="http://schemas.microsoft.com/office/drawing/2014/main" id="{513102D2-6B14-0624-7CED-E10BCCB10A21}"/>
              </a:ext>
            </a:extLst>
          </p:cNvPr>
          <p:cNvSpPr>
            <a:spLocks noChangeArrowheads="1"/>
          </p:cNvSpPr>
          <p:nvPr/>
        </p:nvSpPr>
        <p:spPr bwMode="auto">
          <a:xfrm>
            <a:off x="6172200" y="739332"/>
            <a:ext cx="1191525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sz="2000" b="1" dirty="0">
                <a:latin typeface="Tahoma" panose="020B0604030504040204" pitchFamily="34" charset="0"/>
                <a:ea typeface="Tahoma" panose="020B0604030504040204" pitchFamily="34" charset="0"/>
                <a:cs typeface="Tahoma" panose="020B0604030504040204" pitchFamily="34" charset="0"/>
              </a:rPr>
              <a:t>Repeat Reviews Distribution</a:t>
            </a:r>
            <a:r>
              <a:rPr lang="en-US" sz="2000" dirty="0">
                <a:latin typeface="Tahoma" panose="020B0604030504040204" pitchFamily="34" charset="0"/>
                <a:ea typeface="Tahoma" panose="020B0604030504040204" pitchFamily="34" charset="0"/>
                <a:cs typeface="Tahoma" panose="020B0604030504040204" pitchFamily="34" charset="0"/>
              </a:rPr>
              <a:t> (Histogram): Most cases have only one review, but some cases with multiple reviews highlight potential inefficiencies or complex issues.</a:t>
            </a:r>
            <a:endParaRPr lang="en-US" alt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21" name="Rectangle 4">
            <a:extLst>
              <a:ext uri="{FF2B5EF4-FFF2-40B4-BE49-F238E27FC236}">
                <a16:creationId xmlns:a16="http://schemas.microsoft.com/office/drawing/2014/main" id="{0772E982-DA27-F35B-8C7A-918CA7F1E362}"/>
              </a:ext>
            </a:extLst>
          </p:cNvPr>
          <p:cNvSpPr>
            <a:spLocks noChangeArrowheads="1"/>
          </p:cNvSpPr>
          <p:nvPr/>
        </p:nvSpPr>
        <p:spPr bwMode="auto">
          <a:xfrm>
            <a:off x="6172200" y="6438900"/>
            <a:ext cx="1169670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KEY INSIGHTS:</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Average Repeat Reviews</a:t>
            </a:r>
            <a:r>
              <a:rPr lang="en-US" sz="2000" dirty="0">
                <a:latin typeface="Tahoma" panose="020B0604030504040204" pitchFamily="34" charset="0"/>
                <a:ea typeface="Tahoma" panose="020B0604030504040204" pitchFamily="34" charset="0"/>
                <a:cs typeface="Tahoma" panose="020B0604030504040204" pitchFamily="34" charset="0"/>
              </a:rPr>
              <a:t>: 1.07 per case, indicating that most cases are resolved in a single review. However, a maximum of 19 reviews was observed for some cases, suggesting inefficiencies or complex cases requiring multiple follow-ups.</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Implications</a:t>
            </a:r>
            <a:r>
              <a:rPr lang="en-US" sz="2000" dirty="0">
                <a:latin typeface="Tahoma" panose="020B0604030504040204" pitchFamily="34" charset="0"/>
                <a:ea typeface="Tahoma" panose="020B0604030504040204" pitchFamily="34" charset="0"/>
                <a:cs typeface="Tahoma" panose="020B0604030504040204" pitchFamily="34" charset="0"/>
              </a:rPr>
              <a:t>:</a:t>
            </a:r>
          </a:p>
          <a:p>
            <a:pPr marL="800100" lvl="1" indent="-342900">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Cases with high repeat reviews could indicate complex issues or inefficiencies in the review process, potentially leading to delays in final resolution.</a:t>
            </a:r>
          </a:p>
        </p:txBody>
      </p:sp>
      <p:sp>
        <p:nvSpPr>
          <p:cNvPr id="22" name="Rectangle 4">
            <a:extLst>
              <a:ext uri="{FF2B5EF4-FFF2-40B4-BE49-F238E27FC236}">
                <a16:creationId xmlns:a16="http://schemas.microsoft.com/office/drawing/2014/main" id="{F4848DD9-7946-F496-5D0B-F97DA69E2370}"/>
              </a:ext>
            </a:extLst>
          </p:cNvPr>
          <p:cNvSpPr>
            <a:spLocks noChangeArrowheads="1"/>
          </p:cNvSpPr>
          <p:nvPr/>
        </p:nvSpPr>
        <p:spPr bwMode="auto">
          <a:xfrm>
            <a:off x="278525" y="7008511"/>
            <a:ext cx="5284076"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CONCLUSION:</a:t>
            </a:r>
          </a:p>
          <a:p>
            <a:pPr marR="0" lvl="0" algn="just" defTabSz="914400" rtl="0" eaLnBrk="0" fontAlgn="base" latinLnBrk="0" hangingPunct="0">
              <a:lnSpc>
                <a:spcPct val="100000"/>
              </a:lnSpc>
              <a:spcBef>
                <a:spcPct val="0"/>
              </a:spcBef>
              <a:spcAft>
                <a:spcPct val="0"/>
              </a:spcAft>
              <a:buClrTx/>
              <a:buSzTx/>
              <a:tabLst/>
            </a:pPr>
            <a:r>
              <a:rPr lang="en-US" sz="2000" dirty="0">
                <a:latin typeface="Tahoma" panose="020B0604030504040204" pitchFamily="34" charset="0"/>
                <a:ea typeface="Tahoma" panose="020B0604030504040204" pitchFamily="34" charset="0"/>
                <a:cs typeface="Tahoma" panose="020B0604030504040204" pitchFamily="34" charset="0"/>
              </a:rPr>
              <a:t>Reducing repeat reviews through process improvements could enhance operational efficiency and contribute to a better customer experience.</a:t>
            </a:r>
            <a:endParaRPr lang="en-US" sz="1900" b="1"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Table 3">
            <a:extLst>
              <a:ext uri="{FF2B5EF4-FFF2-40B4-BE49-F238E27FC236}">
                <a16:creationId xmlns:a16="http://schemas.microsoft.com/office/drawing/2014/main" id="{4FBA5C51-3BE9-778B-BE71-CB2FF1AF7574}"/>
              </a:ext>
            </a:extLst>
          </p:cNvPr>
          <p:cNvGraphicFramePr>
            <a:graphicFrameLocks noGrp="1"/>
          </p:cNvGraphicFramePr>
          <p:nvPr>
            <p:extLst>
              <p:ext uri="{D42A27DB-BD31-4B8C-83A1-F6EECF244321}">
                <p14:modId xmlns:p14="http://schemas.microsoft.com/office/powerpoint/2010/main" val="1663929626"/>
              </p:ext>
            </p:extLst>
          </p:nvPr>
        </p:nvGraphicFramePr>
        <p:xfrm>
          <a:off x="6353810" y="2033399"/>
          <a:ext cx="3748088" cy="3490182"/>
        </p:xfrm>
        <a:graphic>
          <a:graphicData uri="http://schemas.openxmlformats.org/drawingml/2006/table">
            <a:tbl>
              <a:tblPr>
                <a:tableStyleId>{284E427A-3D55-4303-BF80-6455036E1DE7}</a:tableStyleId>
              </a:tblPr>
              <a:tblGrid>
                <a:gridCol w="2215178">
                  <a:extLst>
                    <a:ext uri="{9D8B030D-6E8A-4147-A177-3AD203B41FA5}">
                      <a16:colId xmlns:a16="http://schemas.microsoft.com/office/drawing/2014/main" val="3497406126"/>
                    </a:ext>
                  </a:extLst>
                </a:gridCol>
                <a:gridCol w="1532910">
                  <a:extLst>
                    <a:ext uri="{9D8B030D-6E8A-4147-A177-3AD203B41FA5}">
                      <a16:colId xmlns:a16="http://schemas.microsoft.com/office/drawing/2014/main" val="3281084597"/>
                    </a:ext>
                  </a:extLst>
                </a:gridCol>
              </a:tblGrid>
              <a:tr h="387798">
                <a:tc>
                  <a:txBody>
                    <a:bodyPr/>
                    <a:lstStyle/>
                    <a:p>
                      <a:r>
                        <a:rPr lang="en-IN" b="1" dirty="0">
                          <a:latin typeface="Tahoma" panose="020B0604030504040204" pitchFamily="34" charset="0"/>
                          <a:ea typeface="Tahoma" panose="020B0604030504040204" pitchFamily="34" charset="0"/>
                          <a:cs typeface="Tahoma" panose="020B0604030504040204" pitchFamily="34" charset="0"/>
                        </a:rPr>
                        <a:t>Statistic</a:t>
                      </a:r>
                    </a:p>
                  </a:txBody>
                  <a:tcPr anchor="ctr"/>
                </a:tc>
                <a:tc>
                  <a:txBody>
                    <a:bodyPr/>
                    <a:lstStyle/>
                    <a:p>
                      <a:r>
                        <a:rPr lang="en-IN" b="1" dirty="0">
                          <a:latin typeface="Tahoma" panose="020B0604030504040204" pitchFamily="34" charset="0"/>
                          <a:ea typeface="Tahoma" panose="020B0604030504040204" pitchFamily="34" charset="0"/>
                          <a:cs typeface="Tahoma" panose="020B0604030504040204" pitchFamily="34" charset="0"/>
                        </a:rPr>
                        <a:t>Value</a:t>
                      </a:r>
                    </a:p>
                  </a:txBody>
                  <a:tcPr anchor="ctr"/>
                </a:tc>
                <a:extLst>
                  <a:ext uri="{0D108BD9-81ED-4DB2-BD59-A6C34878D82A}">
                    <a16:rowId xmlns:a16="http://schemas.microsoft.com/office/drawing/2014/main" val="3350597665"/>
                  </a:ext>
                </a:extLst>
              </a:tr>
              <a:tr h="387798">
                <a:tc>
                  <a:txBody>
                    <a:bodyPr/>
                    <a:lstStyle/>
                    <a:p>
                      <a:r>
                        <a:rPr lang="en-IN" b="0">
                          <a:latin typeface="Tahoma" panose="020B0604030504040204" pitchFamily="34" charset="0"/>
                          <a:ea typeface="Tahoma" panose="020B0604030504040204" pitchFamily="34" charset="0"/>
                          <a:cs typeface="Tahoma" panose="020B0604030504040204" pitchFamily="34" charset="0"/>
                        </a:rPr>
                        <a:t>Count</a:t>
                      </a:r>
                    </a:p>
                  </a:txBody>
                  <a:tcPr anchor="ctr"/>
                </a:tc>
                <a:tc>
                  <a:txBody>
                    <a:bodyPr/>
                    <a:lstStyle/>
                    <a:p>
                      <a:r>
                        <a:rPr lang="en-IN">
                          <a:latin typeface="Tahoma" panose="020B0604030504040204" pitchFamily="34" charset="0"/>
                          <a:ea typeface="Tahoma" panose="020B0604030504040204" pitchFamily="34" charset="0"/>
                          <a:cs typeface="Tahoma" panose="020B0604030504040204" pitchFamily="34" charset="0"/>
                        </a:rPr>
                        <a:t>44,074</a:t>
                      </a:r>
                    </a:p>
                  </a:txBody>
                  <a:tcPr anchor="ctr"/>
                </a:tc>
                <a:extLst>
                  <a:ext uri="{0D108BD9-81ED-4DB2-BD59-A6C34878D82A}">
                    <a16:rowId xmlns:a16="http://schemas.microsoft.com/office/drawing/2014/main" val="2965830720"/>
                  </a:ext>
                </a:extLst>
              </a:tr>
              <a:tr h="387798">
                <a:tc>
                  <a:txBody>
                    <a:bodyPr/>
                    <a:lstStyle/>
                    <a:p>
                      <a:r>
                        <a:rPr lang="en-IN" b="0" dirty="0">
                          <a:latin typeface="Tahoma" panose="020B0604030504040204" pitchFamily="34" charset="0"/>
                          <a:ea typeface="Tahoma" panose="020B0604030504040204" pitchFamily="34" charset="0"/>
                          <a:cs typeface="Tahoma" panose="020B0604030504040204" pitchFamily="34" charset="0"/>
                        </a:rPr>
                        <a:t>Mean</a:t>
                      </a:r>
                    </a:p>
                  </a:txBody>
                  <a:tcPr anchor="ctr"/>
                </a:tc>
                <a:tc>
                  <a:txBody>
                    <a:bodyPr/>
                    <a:lstStyle/>
                    <a:p>
                      <a:r>
                        <a:rPr lang="en-IN">
                          <a:latin typeface="Tahoma" panose="020B0604030504040204" pitchFamily="34" charset="0"/>
                          <a:ea typeface="Tahoma" panose="020B0604030504040204" pitchFamily="34" charset="0"/>
                          <a:cs typeface="Tahoma" panose="020B0604030504040204" pitchFamily="34" charset="0"/>
                        </a:rPr>
                        <a:t>1.07</a:t>
                      </a:r>
                    </a:p>
                  </a:txBody>
                  <a:tcPr anchor="ctr"/>
                </a:tc>
                <a:extLst>
                  <a:ext uri="{0D108BD9-81ED-4DB2-BD59-A6C34878D82A}">
                    <a16:rowId xmlns:a16="http://schemas.microsoft.com/office/drawing/2014/main" val="3413033591"/>
                  </a:ext>
                </a:extLst>
              </a:tr>
              <a:tr h="387798">
                <a:tc>
                  <a:txBody>
                    <a:bodyPr/>
                    <a:lstStyle/>
                    <a:p>
                      <a:r>
                        <a:rPr lang="en-IN" b="0" dirty="0">
                          <a:latin typeface="Tahoma" panose="020B0604030504040204" pitchFamily="34" charset="0"/>
                          <a:ea typeface="Tahoma" panose="020B0604030504040204" pitchFamily="34" charset="0"/>
                          <a:cs typeface="Tahoma" panose="020B0604030504040204" pitchFamily="34" charset="0"/>
                        </a:rPr>
                        <a:t>Std Dev</a:t>
                      </a:r>
                    </a:p>
                  </a:txBody>
                  <a:tcPr anchor="ctr"/>
                </a:tc>
                <a:tc>
                  <a:txBody>
                    <a:bodyPr/>
                    <a:lstStyle/>
                    <a:p>
                      <a:r>
                        <a:rPr lang="en-IN">
                          <a:latin typeface="Tahoma" panose="020B0604030504040204" pitchFamily="34" charset="0"/>
                          <a:ea typeface="Tahoma" panose="020B0604030504040204" pitchFamily="34" charset="0"/>
                          <a:cs typeface="Tahoma" panose="020B0604030504040204" pitchFamily="34" charset="0"/>
                        </a:rPr>
                        <a:t>0.39</a:t>
                      </a:r>
                    </a:p>
                  </a:txBody>
                  <a:tcPr anchor="ctr"/>
                </a:tc>
                <a:extLst>
                  <a:ext uri="{0D108BD9-81ED-4DB2-BD59-A6C34878D82A}">
                    <a16:rowId xmlns:a16="http://schemas.microsoft.com/office/drawing/2014/main" val="1838063993"/>
                  </a:ext>
                </a:extLst>
              </a:tr>
              <a:tr h="387798">
                <a:tc>
                  <a:txBody>
                    <a:bodyPr/>
                    <a:lstStyle/>
                    <a:p>
                      <a:r>
                        <a:rPr lang="en-IN" b="0">
                          <a:latin typeface="Tahoma" panose="020B0604030504040204" pitchFamily="34" charset="0"/>
                          <a:ea typeface="Tahoma" panose="020B0604030504040204" pitchFamily="34" charset="0"/>
                          <a:cs typeface="Tahoma" panose="020B0604030504040204" pitchFamily="34" charset="0"/>
                        </a:rPr>
                        <a:t>Min</a:t>
                      </a:r>
                    </a:p>
                  </a:txBody>
                  <a:tcPr anchor="ctr"/>
                </a:tc>
                <a:tc>
                  <a:txBody>
                    <a:bodyPr/>
                    <a:lstStyle/>
                    <a:p>
                      <a:r>
                        <a:rPr lang="en-IN" dirty="0">
                          <a:latin typeface="Tahoma" panose="020B0604030504040204" pitchFamily="34" charset="0"/>
                          <a:ea typeface="Tahoma" panose="020B0604030504040204" pitchFamily="34" charset="0"/>
                          <a:cs typeface="Tahoma" panose="020B0604030504040204" pitchFamily="34" charset="0"/>
                        </a:rPr>
                        <a:t>1</a:t>
                      </a:r>
                    </a:p>
                  </a:txBody>
                  <a:tcPr anchor="ctr"/>
                </a:tc>
                <a:extLst>
                  <a:ext uri="{0D108BD9-81ED-4DB2-BD59-A6C34878D82A}">
                    <a16:rowId xmlns:a16="http://schemas.microsoft.com/office/drawing/2014/main" val="2609471905"/>
                  </a:ext>
                </a:extLst>
              </a:tr>
              <a:tr h="387798">
                <a:tc>
                  <a:txBody>
                    <a:bodyPr/>
                    <a:lstStyle/>
                    <a:p>
                      <a:r>
                        <a:rPr lang="en-IN" b="0">
                          <a:latin typeface="Tahoma" panose="020B0604030504040204" pitchFamily="34" charset="0"/>
                          <a:ea typeface="Tahoma" panose="020B0604030504040204" pitchFamily="34" charset="0"/>
                          <a:cs typeface="Tahoma" panose="020B0604030504040204" pitchFamily="34" charset="0"/>
                        </a:rPr>
                        <a:t>25%</a:t>
                      </a:r>
                    </a:p>
                  </a:txBody>
                  <a:tcPr anchor="ctr"/>
                </a:tc>
                <a:tc>
                  <a:txBody>
                    <a:bodyPr/>
                    <a:lstStyle/>
                    <a:p>
                      <a:r>
                        <a:rPr lang="en-IN">
                          <a:latin typeface="Tahoma" panose="020B0604030504040204" pitchFamily="34" charset="0"/>
                          <a:ea typeface="Tahoma" panose="020B0604030504040204" pitchFamily="34" charset="0"/>
                          <a:cs typeface="Tahoma" panose="020B0604030504040204" pitchFamily="34" charset="0"/>
                        </a:rPr>
                        <a:t>1</a:t>
                      </a:r>
                    </a:p>
                  </a:txBody>
                  <a:tcPr anchor="ctr"/>
                </a:tc>
                <a:extLst>
                  <a:ext uri="{0D108BD9-81ED-4DB2-BD59-A6C34878D82A}">
                    <a16:rowId xmlns:a16="http://schemas.microsoft.com/office/drawing/2014/main" val="4187118514"/>
                  </a:ext>
                </a:extLst>
              </a:tr>
              <a:tr h="387798">
                <a:tc>
                  <a:txBody>
                    <a:bodyPr/>
                    <a:lstStyle/>
                    <a:p>
                      <a:r>
                        <a:rPr lang="en-IN" b="0">
                          <a:latin typeface="Tahoma" panose="020B0604030504040204" pitchFamily="34" charset="0"/>
                          <a:ea typeface="Tahoma" panose="020B0604030504040204" pitchFamily="34" charset="0"/>
                          <a:cs typeface="Tahoma" panose="020B0604030504040204" pitchFamily="34" charset="0"/>
                        </a:rPr>
                        <a:t>Median</a:t>
                      </a:r>
                    </a:p>
                  </a:txBody>
                  <a:tcPr anchor="ctr"/>
                </a:tc>
                <a:tc>
                  <a:txBody>
                    <a:bodyPr/>
                    <a:lstStyle/>
                    <a:p>
                      <a:r>
                        <a:rPr lang="en-IN">
                          <a:latin typeface="Tahoma" panose="020B0604030504040204" pitchFamily="34" charset="0"/>
                          <a:ea typeface="Tahoma" panose="020B0604030504040204" pitchFamily="34" charset="0"/>
                          <a:cs typeface="Tahoma" panose="020B0604030504040204" pitchFamily="34" charset="0"/>
                        </a:rPr>
                        <a:t>1</a:t>
                      </a:r>
                    </a:p>
                  </a:txBody>
                  <a:tcPr anchor="ctr"/>
                </a:tc>
                <a:extLst>
                  <a:ext uri="{0D108BD9-81ED-4DB2-BD59-A6C34878D82A}">
                    <a16:rowId xmlns:a16="http://schemas.microsoft.com/office/drawing/2014/main" val="7847160"/>
                  </a:ext>
                </a:extLst>
              </a:tr>
              <a:tr h="387798">
                <a:tc>
                  <a:txBody>
                    <a:bodyPr/>
                    <a:lstStyle/>
                    <a:p>
                      <a:r>
                        <a:rPr lang="en-IN" b="0">
                          <a:latin typeface="Tahoma" panose="020B0604030504040204" pitchFamily="34" charset="0"/>
                          <a:ea typeface="Tahoma" panose="020B0604030504040204" pitchFamily="34" charset="0"/>
                          <a:cs typeface="Tahoma" panose="020B0604030504040204" pitchFamily="34" charset="0"/>
                        </a:rPr>
                        <a:t>75%</a:t>
                      </a:r>
                    </a:p>
                  </a:txBody>
                  <a:tcPr anchor="ctr"/>
                </a:tc>
                <a:tc>
                  <a:txBody>
                    <a:bodyPr/>
                    <a:lstStyle/>
                    <a:p>
                      <a:r>
                        <a:rPr lang="en-IN">
                          <a:latin typeface="Tahoma" panose="020B0604030504040204" pitchFamily="34" charset="0"/>
                          <a:ea typeface="Tahoma" panose="020B0604030504040204" pitchFamily="34" charset="0"/>
                          <a:cs typeface="Tahoma" panose="020B0604030504040204" pitchFamily="34" charset="0"/>
                        </a:rPr>
                        <a:t>1</a:t>
                      </a:r>
                    </a:p>
                  </a:txBody>
                  <a:tcPr anchor="ctr"/>
                </a:tc>
                <a:extLst>
                  <a:ext uri="{0D108BD9-81ED-4DB2-BD59-A6C34878D82A}">
                    <a16:rowId xmlns:a16="http://schemas.microsoft.com/office/drawing/2014/main" val="2251705862"/>
                  </a:ext>
                </a:extLst>
              </a:tr>
              <a:tr h="387798">
                <a:tc>
                  <a:txBody>
                    <a:bodyPr/>
                    <a:lstStyle/>
                    <a:p>
                      <a:r>
                        <a:rPr lang="en-IN" b="0" dirty="0">
                          <a:latin typeface="Tahoma" panose="020B0604030504040204" pitchFamily="34" charset="0"/>
                          <a:ea typeface="Tahoma" panose="020B0604030504040204" pitchFamily="34" charset="0"/>
                          <a:cs typeface="Tahoma" panose="020B0604030504040204" pitchFamily="34" charset="0"/>
                        </a:rPr>
                        <a:t>Max</a:t>
                      </a:r>
                    </a:p>
                  </a:txBody>
                  <a:tcPr anchor="ctr"/>
                </a:tc>
                <a:tc>
                  <a:txBody>
                    <a:bodyPr/>
                    <a:lstStyle/>
                    <a:p>
                      <a:r>
                        <a:rPr lang="en-IN" dirty="0">
                          <a:latin typeface="Tahoma" panose="020B0604030504040204" pitchFamily="34" charset="0"/>
                          <a:ea typeface="Tahoma" panose="020B0604030504040204" pitchFamily="34" charset="0"/>
                          <a:cs typeface="Tahoma" panose="020B0604030504040204" pitchFamily="34" charset="0"/>
                        </a:rPr>
                        <a:t>19</a:t>
                      </a:r>
                    </a:p>
                  </a:txBody>
                  <a:tcPr anchor="ctr"/>
                </a:tc>
                <a:extLst>
                  <a:ext uri="{0D108BD9-81ED-4DB2-BD59-A6C34878D82A}">
                    <a16:rowId xmlns:a16="http://schemas.microsoft.com/office/drawing/2014/main" val="3497359833"/>
                  </a:ext>
                </a:extLst>
              </a:tr>
            </a:tbl>
          </a:graphicData>
        </a:graphic>
      </p:graphicFrame>
      <p:pic>
        <p:nvPicPr>
          <p:cNvPr id="5126" name="Picture 6">
            <a:extLst>
              <a:ext uri="{FF2B5EF4-FFF2-40B4-BE49-F238E27FC236}">
                <a16:creationId xmlns:a16="http://schemas.microsoft.com/office/drawing/2014/main" id="{4D7CD272-1881-DA9B-A3C4-258968020E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8888" y="1593412"/>
            <a:ext cx="7767002" cy="4677968"/>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DE7CA664-690E-623C-AF68-C0AD4E470A58}"/>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20</a:t>
            </a:fld>
            <a:endParaRPr lang="en-IN" spc="10" dirty="0"/>
          </a:p>
        </p:txBody>
      </p:sp>
    </p:spTree>
    <p:extLst>
      <p:ext uri="{BB962C8B-B14F-4D97-AF65-F5344CB8AC3E}">
        <p14:creationId xmlns:p14="http://schemas.microsoft.com/office/powerpoint/2010/main" val="1863476236"/>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EE06DA22-D1B2-AD6E-0954-BF90BD37884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85A41B1-1048-8A3B-7528-DA209C69A596}"/>
              </a:ext>
            </a:extLst>
          </p:cNvPr>
          <p:cNvSpPr/>
          <p:nvPr/>
        </p:nvSpPr>
        <p:spPr>
          <a:xfrm>
            <a:off x="38100" y="0"/>
            <a:ext cx="5981700"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dirty="0"/>
          </a:p>
        </p:txBody>
      </p:sp>
      <p:sp>
        <p:nvSpPr>
          <p:cNvPr id="3" name="object 3">
            <a:extLst>
              <a:ext uri="{FF2B5EF4-FFF2-40B4-BE49-F238E27FC236}">
                <a16:creationId xmlns:a16="http://schemas.microsoft.com/office/drawing/2014/main" id="{68CC1C42-072E-CB6E-7C13-68CB18CED56D}"/>
              </a:ext>
            </a:extLst>
          </p:cNvPr>
          <p:cNvSpPr txBox="1"/>
          <p:nvPr/>
        </p:nvSpPr>
        <p:spPr>
          <a:xfrm>
            <a:off x="372110" y="509612"/>
            <a:ext cx="5647690" cy="3411190"/>
          </a:xfrm>
          <a:prstGeom prst="rect">
            <a:avLst/>
          </a:prstGeom>
        </p:spPr>
        <p:txBody>
          <a:bodyPr vert="horz" wrap="square" lIns="0" tIns="12700" rIns="0" bIns="0" rtlCol="0">
            <a:spAutoFit/>
          </a:bodyPr>
          <a:lstStyle/>
          <a:p>
            <a:pPr marL="12700" marR="5080">
              <a:lnSpc>
                <a:spcPct val="100000"/>
              </a:lnSpc>
              <a:spcBef>
                <a:spcPts val="100"/>
              </a:spcBef>
            </a:pPr>
            <a:r>
              <a:rPr lang="en-US" sz="5500" b="1" kern="0" dirty="0">
                <a:solidFill>
                  <a:srgbClr val="163300"/>
                </a:solidFill>
                <a:latin typeface="Tahoma"/>
                <a:ea typeface="+mj-ea"/>
                <a:cs typeface="Tahoma"/>
              </a:rPr>
              <a:t>WORKLOAD</a:t>
            </a:r>
          </a:p>
          <a:p>
            <a:pPr marL="12700" marR="5080">
              <a:lnSpc>
                <a:spcPct val="100000"/>
              </a:lnSpc>
              <a:spcBef>
                <a:spcPts val="100"/>
              </a:spcBef>
            </a:pPr>
            <a:r>
              <a:rPr lang="en-US" sz="5500" b="1" kern="0" spc="-15" dirty="0">
                <a:solidFill>
                  <a:srgbClr val="9FE770"/>
                </a:solidFill>
                <a:latin typeface="Tahoma"/>
                <a:ea typeface="+mj-ea"/>
                <a:cs typeface="Tahoma"/>
              </a:rPr>
              <a:t>BALANCE</a:t>
            </a:r>
            <a:r>
              <a:rPr lang="en-US" sz="5500" b="1" kern="0" spc="-15" dirty="0">
                <a:solidFill>
                  <a:srgbClr val="163300"/>
                </a:solidFill>
                <a:latin typeface="Tahoma"/>
                <a:ea typeface="+mj-ea"/>
                <a:cs typeface="Tahoma"/>
              </a:rPr>
              <a:t> AMONG ASSOCIATES</a:t>
            </a:r>
            <a:endParaRPr sz="5500" b="1" kern="0" dirty="0">
              <a:solidFill>
                <a:srgbClr val="163300"/>
              </a:solidFill>
              <a:latin typeface="Tahoma"/>
              <a:ea typeface="+mj-ea"/>
              <a:cs typeface="Tahoma"/>
            </a:endParaRPr>
          </a:p>
        </p:txBody>
      </p:sp>
      <p:sp>
        <p:nvSpPr>
          <p:cNvPr id="7" name="Rectangle 4">
            <a:extLst>
              <a:ext uri="{FF2B5EF4-FFF2-40B4-BE49-F238E27FC236}">
                <a16:creationId xmlns:a16="http://schemas.microsoft.com/office/drawing/2014/main" id="{0C36D5D0-EA57-AF08-B484-FA005B492DFF}"/>
              </a:ext>
            </a:extLst>
          </p:cNvPr>
          <p:cNvSpPr>
            <a:spLocks noChangeArrowheads="1"/>
          </p:cNvSpPr>
          <p:nvPr/>
        </p:nvSpPr>
        <p:spPr bwMode="auto">
          <a:xfrm>
            <a:off x="278524" y="4906667"/>
            <a:ext cx="5439889"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OBJECTIVE:</a:t>
            </a: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R="0" lvl="0" algn="just" defTabSz="914400" rtl="0" eaLnBrk="0" fontAlgn="base" latinLnBrk="0" hangingPunct="0">
              <a:lnSpc>
                <a:spcPct val="100000"/>
              </a:lnSpc>
              <a:spcBef>
                <a:spcPct val="0"/>
              </a:spcBef>
              <a:spcAft>
                <a:spcPct val="0"/>
              </a:spcAft>
              <a:buClrTx/>
              <a:buSzTx/>
              <a:tabLst/>
            </a:pPr>
            <a:r>
              <a:rPr lang="en-US" sz="2000" dirty="0">
                <a:latin typeface="Tahoma" panose="020B0604030504040204" pitchFamily="34" charset="0"/>
                <a:ea typeface="Tahoma" panose="020B0604030504040204" pitchFamily="34" charset="0"/>
                <a:cs typeface="Tahoma" panose="020B0604030504040204" pitchFamily="34" charset="0"/>
              </a:rPr>
              <a:t>Examine the </a:t>
            </a:r>
            <a:r>
              <a:rPr lang="en-US" sz="2000" b="1" dirty="0">
                <a:latin typeface="Tahoma" panose="020B0604030504040204" pitchFamily="34" charset="0"/>
                <a:ea typeface="Tahoma" panose="020B0604030504040204" pitchFamily="34" charset="0"/>
                <a:cs typeface="Tahoma" panose="020B0604030504040204" pitchFamily="34" charset="0"/>
              </a:rPr>
              <a:t>ACTOR_ID</a:t>
            </a:r>
            <a:r>
              <a:rPr lang="en-US" sz="2000" dirty="0">
                <a:latin typeface="Tahoma" panose="020B0604030504040204" pitchFamily="34" charset="0"/>
                <a:ea typeface="Tahoma" panose="020B0604030504040204" pitchFamily="34" charset="0"/>
                <a:cs typeface="Tahoma" panose="020B0604030504040204" pitchFamily="34" charset="0"/>
              </a:rPr>
              <a:t> column to analyze the distribution of cases across associates, ensuring balanced workloads and consistent service.</a:t>
            </a:r>
            <a:endParaRPr lang="en-US" alt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8" name="Table 17">
            <a:extLst>
              <a:ext uri="{FF2B5EF4-FFF2-40B4-BE49-F238E27FC236}">
                <a16:creationId xmlns:a16="http://schemas.microsoft.com/office/drawing/2014/main" id="{5177DE1D-6884-FAC9-6DD7-39BC9AAC9A7F}"/>
              </a:ext>
            </a:extLst>
          </p:cNvPr>
          <p:cNvGraphicFramePr>
            <a:graphicFrameLocks noGrp="1"/>
          </p:cNvGraphicFramePr>
          <p:nvPr>
            <p:extLst>
              <p:ext uri="{D42A27DB-BD31-4B8C-83A1-F6EECF244321}">
                <p14:modId xmlns:p14="http://schemas.microsoft.com/office/powerpoint/2010/main" val="1368352062"/>
              </p:ext>
            </p:extLst>
          </p:nvPr>
        </p:nvGraphicFramePr>
        <p:xfrm>
          <a:off x="6353810" y="1883106"/>
          <a:ext cx="3181775" cy="3454199"/>
        </p:xfrm>
        <a:graphic>
          <a:graphicData uri="http://schemas.openxmlformats.org/drawingml/2006/table">
            <a:tbl>
              <a:tblPr>
                <a:tableStyleId>{775DCB02-9BB8-47FD-8907-85C794F793BA}</a:tableStyleId>
              </a:tblPr>
              <a:tblGrid>
                <a:gridCol w="1723390">
                  <a:extLst>
                    <a:ext uri="{9D8B030D-6E8A-4147-A177-3AD203B41FA5}">
                      <a16:colId xmlns:a16="http://schemas.microsoft.com/office/drawing/2014/main" val="863393758"/>
                    </a:ext>
                  </a:extLst>
                </a:gridCol>
                <a:gridCol w="1458385">
                  <a:extLst>
                    <a:ext uri="{9D8B030D-6E8A-4147-A177-3AD203B41FA5}">
                      <a16:colId xmlns:a16="http://schemas.microsoft.com/office/drawing/2014/main" val="1485054992"/>
                    </a:ext>
                  </a:extLst>
                </a:gridCol>
              </a:tblGrid>
              <a:tr h="493457">
                <a:tc>
                  <a:txBody>
                    <a:bodyPr/>
                    <a:lstStyle/>
                    <a:p>
                      <a:pPr algn="ctr"/>
                      <a:r>
                        <a:rPr lang="en-IN" sz="1800" b="1" dirty="0">
                          <a:latin typeface="Tahoma" panose="020B0604030504040204" pitchFamily="34" charset="0"/>
                          <a:ea typeface="Tahoma" panose="020B0604030504040204" pitchFamily="34" charset="0"/>
                          <a:cs typeface="Tahoma" panose="020B0604030504040204" pitchFamily="34" charset="0"/>
                        </a:rPr>
                        <a:t>Statistic</a:t>
                      </a:r>
                    </a:p>
                  </a:txBody>
                  <a:tcPr anchor="ctr"/>
                </a:tc>
                <a:tc>
                  <a:txBody>
                    <a:bodyPr/>
                    <a:lstStyle/>
                    <a:p>
                      <a:pPr algn="ctr"/>
                      <a:r>
                        <a:rPr lang="en-IN" sz="1800" b="1" dirty="0">
                          <a:latin typeface="Tahoma" panose="020B0604030504040204" pitchFamily="34" charset="0"/>
                          <a:ea typeface="Tahoma" panose="020B0604030504040204" pitchFamily="34" charset="0"/>
                          <a:cs typeface="Tahoma" panose="020B0604030504040204" pitchFamily="34" charset="0"/>
                        </a:rPr>
                        <a:t>Value</a:t>
                      </a:r>
                    </a:p>
                  </a:txBody>
                  <a:tcPr anchor="ctr"/>
                </a:tc>
                <a:extLst>
                  <a:ext uri="{0D108BD9-81ED-4DB2-BD59-A6C34878D82A}">
                    <a16:rowId xmlns:a16="http://schemas.microsoft.com/office/drawing/2014/main" val="737057393"/>
                  </a:ext>
                </a:extLst>
              </a:tr>
              <a:tr h="493457">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Count</a:t>
                      </a:r>
                    </a:p>
                  </a:txBody>
                  <a:tcPr anchor="ctr"/>
                </a:tc>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318</a:t>
                      </a:r>
                    </a:p>
                  </a:txBody>
                  <a:tcPr anchor="ctr"/>
                </a:tc>
                <a:extLst>
                  <a:ext uri="{0D108BD9-81ED-4DB2-BD59-A6C34878D82A}">
                    <a16:rowId xmlns:a16="http://schemas.microsoft.com/office/drawing/2014/main" val="795076104"/>
                  </a:ext>
                </a:extLst>
              </a:tr>
              <a:tr h="493457">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Mean</a:t>
                      </a:r>
                    </a:p>
                  </a:txBody>
                  <a:tcPr anchor="ctr"/>
                </a:tc>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146.44</a:t>
                      </a:r>
                    </a:p>
                  </a:txBody>
                  <a:tcPr anchor="ctr"/>
                </a:tc>
                <a:extLst>
                  <a:ext uri="{0D108BD9-81ED-4DB2-BD59-A6C34878D82A}">
                    <a16:rowId xmlns:a16="http://schemas.microsoft.com/office/drawing/2014/main" val="3783634494"/>
                  </a:ext>
                </a:extLst>
              </a:tr>
              <a:tr h="493457">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Std Dev</a:t>
                      </a:r>
                    </a:p>
                  </a:txBody>
                  <a:tcPr anchor="ctr"/>
                </a:tc>
                <a:tc>
                  <a:txBody>
                    <a:bodyPr/>
                    <a:lstStyle/>
                    <a:p>
                      <a:pPr algn="ctr"/>
                      <a:r>
                        <a:rPr lang="en-IN" sz="1800">
                          <a:latin typeface="Tahoma" panose="020B0604030504040204" pitchFamily="34" charset="0"/>
                          <a:ea typeface="Tahoma" panose="020B0604030504040204" pitchFamily="34" charset="0"/>
                          <a:cs typeface="Tahoma" panose="020B0604030504040204" pitchFamily="34" charset="0"/>
                        </a:rPr>
                        <a:t>218.26</a:t>
                      </a:r>
                    </a:p>
                  </a:txBody>
                  <a:tcPr anchor="ctr"/>
                </a:tc>
                <a:extLst>
                  <a:ext uri="{0D108BD9-81ED-4DB2-BD59-A6C34878D82A}">
                    <a16:rowId xmlns:a16="http://schemas.microsoft.com/office/drawing/2014/main" val="3548809789"/>
                  </a:ext>
                </a:extLst>
              </a:tr>
              <a:tr h="493457">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Min</a:t>
                      </a:r>
                    </a:p>
                  </a:txBody>
                  <a:tcPr anchor="ctr"/>
                </a:tc>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1</a:t>
                      </a:r>
                    </a:p>
                  </a:txBody>
                  <a:tcPr anchor="ctr"/>
                </a:tc>
                <a:extLst>
                  <a:ext uri="{0D108BD9-81ED-4DB2-BD59-A6C34878D82A}">
                    <a16:rowId xmlns:a16="http://schemas.microsoft.com/office/drawing/2014/main" val="2938557764"/>
                  </a:ext>
                </a:extLst>
              </a:tr>
              <a:tr h="493457">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Median (50%)</a:t>
                      </a:r>
                    </a:p>
                  </a:txBody>
                  <a:tcPr anchor="ctr"/>
                </a:tc>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67</a:t>
                      </a:r>
                    </a:p>
                  </a:txBody>
                  <a:tcPr anchor="ctr"/>
                </a:tc>
                <a:extLst>
                  <a:ext uri="{0D108BD9-81ED-4DB2-BD59-A6C34878D82A}">
                    <a16:rowId xmlns:a16="http://schemas.microsoft.com/office/drawing/2014/main" val="2353569103"/>
                  </a:ext>
                </a:extLst>
              </a:tr>
              <a:tr h="493457">
                <a:tc>
                  <a:txBody>
                    <a:bodyPr/>
                    <a:lstStyle/>
                    <a:p>
                      <a:pPr algn="ctr"/>
                      <a:r>
                        <a:rPr lang="en-IN" sz="1800">
                          <a:latin typeface="Tahoma" panose="020B0604030504040204" pitchFamily="34" charset="0"/>
                          <a:ea typeface="Tahoma" panose="020B0604030504040204" pitchFamily="34" charset="0"/>
                          <a:cs typeface="Tahoma" panose="020B0604030504040204" pitchFamily="34" charset="0"/>
                        </a:rPr>
                        <a:t>Max</a:t>
                      </a:r>
                    </a:p>
                  </a:txBody>
                  <a:tcPr anchor="ctr"/>
                </a:tc>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1,744</a:t>
                      </a:r>
                    </a:p>
                  </a:txBody>
                  <a:tcPr anchor="ctr"/>
                </a:tc>
                <a:extLst>
                  <a:ext uri="{0D108BD9-81ED-4DB2-BD59-A6C34878D82A}">
                    <a16:rowId xmlns:a16="http://schemas.microsoft.com/office/drawing/2014/main" val="2338630928"/>
                  </a:ext>
                </a:extLst>
              </a:tr>
            </a:tbl>
          </a:graphicData>
        </a:graphic>
      </p:graphicFrame>
      <p:sp>
        <p:nvSpPr>
          <p:cNvPr id="21" name="Rectangle 4">
            <a:extLst>
              <a:ext uri="{FF2B5EF4-FFF2-40B4-BE49-F238E27FC236}">
                <a16:creationId xmlns:a16="http://schemas.microsoft.com/office/drawing/2014/main" id="{19521B0D-6B55-D64E-6F57-7105647D0930}"/>
              </a:ext>
            </a:extLst>
          </p:cNvPr>
          <p:cNvSpPr>
            <a:spLocks noChangeArrowheads="1"/>
          </p:cNvSpPr>
          <p:nvPr/>
        </p:nvSpPr>
        <p:spPr bwMode="auto">
          <a:xfrm>
            <a:off x="6281477" y="6365552"/>
            <a:ext cx="11634413"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KEY INSIGHTS:</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Uneven Distribution</a:t>
            </a:r>
            <a:r>
              <a:rPr lang="en-US" sz="2000" dirty="0">
                <a:latin typeface="Tahoma" panose="020B0604030504040204" pitchFamily="34" charset="0"/>
                <a:ea typeface="Tahoma" panose="020B0604030504040204" pitchFamily="34" charset="0"/>
                <a:cs typeface="Tahoma" panose="020B0604030504040204" pitchFamily="34" charset="0"/>
              </a:rPr>
              <a:t>: A few associates handle significantly more cases (up to 1,744) compared to a median of 67, indicating workload imbalance.</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Mean Cases per Associate</a:t>
            </a:r>
            <a:r>
              <a:rPr lang="en-US" sz="2000" dirty="0">
                <a:latin typeface="Tahoma" panose="020B0604030504040204" pitchFamily="34" charset="0"/>
                <a:ea typeface="Tahoma" panose="020B0604030504040204" pitchFamily="34" charset="0"/>
                <a:cs typeface="Tahoma" panose="020B0604030504040204" pitchFamily="34" charset="0"/>
              </a:rPr>
              <a:t>: 146 cases, but high standard deviation (218) and extreme values (min: 1 case, max: 1,744 cases) suggest significant workload imbalances.</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Implications</a:t>
            </a:r>
            <a:r>
              <a:rPr lang="en-US" sz="2000" dirty="0">
                <a:latin typeface="Tahoma" panose="020B0604030504040204" pitchFamily="34" charset="0"/>
                <a:ea typeface="Tahoma" panose="020B0604030504040204" pitchFamily="34" charset="0"/>
                <a:cs typeface="Tahoma" panose="020B0604030504040204" pitchFamily="34" charset="0"/>
              </a:rPr>
              <a:t>:</a:t>
            </a:r>
          </a:p>
          <a:p>
            <a:pPr marL="800100" lvl="1" indent="-342900">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Some associates handle a disproportionately high caseload, risking fatigue, decreased quality, and potential burnout, which could impact customer experience and operational stability.</a:t>
            </a:r>
          </a:p>
        </p:txBody>
      </p:sp>
      <p:sp>
        <p:nvSpPr>
          <p:cNvPr id="22" name="Rectangle 4">
            <a:extLst>
              <a:ext uri="{FF2B5EF4-FFF2-40B4-BE49-F238E27FC236}">
                <a16:creationId xmlns:a16="http://schemas.microsoft.com/office/drawing/2014/main" id="{AD61FCFE-72A1-FEEF-36D9-5800607C3330}"/>
              </a:ext>
            </a:extLst>
          </p:cNvPr>
          <p:cNvSpPr>
            <a:spLocks noChangeArrowheads="1"/>
          </p:cNvSpPr>
          <p:nvPr/>
        </p:nvSpPr>
        <p:spPr bwMode="auto">
          <a:xfrm>
            <a:off x="278524" y="7000816"/>
            <a:ext cx="5439889"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CONCLUSION:</a:t>
            </a:r>
            <a:endParaRPr lang="en-US" sz="2000" b="1" dirty="0">
              <a:latin typeface="Tahoma" panose="020B0604030504040204" pitchFamily="34" charset="0"/>
              <a:ea typeface="Tahoma" panose="020B0604030504040204" pitchFamily="34" charset="0"/>
              <a:cs typeface="Tahoma" panose="020B0604030504040204" pitchFamily="34" charset="0"/>
            </a:endParaRPr>
          </a:p>
          <a:p>
            <a:pPr algn="just"/>
            <a:r>
              <a:rPr lang="en-US" sz="2000" dirty="0">
                <a:latin typeface="Tahoma" panose="020B0604030504040204" pitchFamily="34" charset="0"/>
                <a:ea typeface="Tahoma" panose="020B0604030504040204" pitchFamily="34" charset="0"/>
                <a:cs typeface="Tahoma" panose="020B0604030504040204" pitchFamily="34" charset="0"/>
              </a:rPr>
              <a:t>Balancing workloads more evenly across associates could improve consistency, reduce burnout, and align Wise’s operations with its commitment to quality service.</a:t>
            </a:r>
          </a:p>
        </p:txBody>
      </p:sp>
      <p:pic>
        <p:nvPicPr>
          <p:cNvPr id="6146" name="Picture 2">
            <a:extLst>
              <a:ext uri="{FF2B5EF4-FFF2-40B4-BE49-F238E27FC236}">
                <a16:creationId xmlns:a16="http://schemas.microsoft.com/office/drawing/2014/main" id="{BCE96D8B-1BEB-17F3-B686-BA1C458B9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2034" y="1659151"/>
            <a:ext cx="8333856" cy="43225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2F204C33-C0FD-FCA1-BE3C-31AD5CC299A0}"/>
              </a:ext>
            </a:extLst>
          </p:cNvPr>
          <p:cNvSpPr>
            <a:spLocks noChangeArrowheads="1"/>
          </p:cNvSpPr>
          <p:nvPr/>
        </p:nvSpPr>
        <p:spPr bwMode="auto">
          <a:xfrm>
            <a:off x="6172200" y="739332"/>
            <a:ext cx="1174369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sz="2000" b="1" dirty="0">
                <a:latin typeface="Tahoma" panose="020B0604030504040204" pitchFamily="34" charset="0"/>
                <a:ea typeface="Tahoma" panose="020B0604030504040204" pitchFamily="34" charset="0"/>
                <a:cs typeface="Tahoma" panose="020B0604030504040204" pitchFamily="34" charset="0"/>
              </a:rPr>
              <a:t>Distribution of Cases Handled per Associate</a:t>
            </a:r>
            <a:r>
              <a:rPr lang="en-US" sz="2000" dirty="0">
                <a:latin typeface="Tahoma" panose="020B0604030504040204" pitchFamily="34" charset="0"/>
                <a:ea typeface="Tahoma" panose="020B0604030504040204" pitchFamily="34" charset="0"/>
                <a:cs typeface="Tahoma" panose="020B0604030504040204" pitchFamily="34" charset="0"/>
              </a:rPr>
              <a:t> (Histogram): The histogram shows a heavy right skew, with a small number of associates handling significantly more cases than others.</a:t>
            </a:r>
            <a:endParaRPr lang="en-US" alt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1E2F5D66-E538-3A73-6FA0-7367409B14FA}"/>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21</a:t>
            </a:fld>
            <a:endParaRPr lang="en-IN" spc="10" dirty="0"/>
          </a:p>
        </p:txBody>
      </p:sp>
    </p:spTree>
    <p:extLst>
      <p:ext uri="{BB962C8B-B14F-4D97-AF65-F5344CB8AC3E}">
        <p14:creationId xmlns:p14="http://schemas.microsoft.com/office/powerpoint/2010/main" val="3029604839"/>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4A63C-7C37-BBD3-AA56-B8422D708BD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72B7940-C2CE-CEB5-68B4-90A672E8D4F2}"/>
              </a:ext>
            </a:extLst>
          </p:cNvPr>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chemeClr val="bg2">
              <a:lumMod val="75000"/>
            </a:schemeClr>
          </a:solidFill>
        </p:spPr>
        <p:txBody>
          <a:bodyPr wrap="square" lIns="0" tIns="0" rIns="0" bIns="0" rtlCol="0"/>
          <a:lstStyle/>
          <a:p>
            <a:pPr algn="just"/>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3" name="object 3">
            <a:extLst>
              <a:ext uri="{FF2B5EF4-FFF2-40B4-BE49-F238E27FC236}">
                <a16:creationId xmlns:a16="http://schemas.microsoft.com/office/drawing/2014/main" id="{72E077A3-4ED8-4340-8457-C49985BB85EF}"/>
              </a:ext>
            </a:extLst>
          </p:cNvPr>
          <p:cNvSpPr txBox="1">
            <a:spLocks noGrp="1"/>
          </p:cNvSpPr>
          <p:nvPr>
            <p:ph type="title"/>
          </p:nvPr>
        </p:nvSpPr>
        <p:spPr>
          <a:xfrm>
            <a:off x="1066800" y="647700"/>
            <a:ext cx="15951275" cy="705321"/>
          </a:xfrm>
          <a:prstGeom prst="rect">
            <a:avLst/>
          </a:prstGeom>
        </p:spPr>
        <p:txBody>
          <a:bodyPr vert="horz" wrap="square" lIns="0" tIns="12700" rIns="0" bIns="0" rtlCol="0">
            <a:spAutoFit/>
          </a:bodyPr>
          <a:lstStyle/>
          <a:p>
            <a:pPr marL="12700">
              <a:lnSpc>
                <a:spcPct val="100000"/>
              </a:lnSpc>
              <a:spcBef>
                <a:spcPts val="100"/>
              </a:spcBef>
            </a:pPr>
            <a:r>
              <a:rPr lang="en-IN" sz="4500" spc="70" dirty="0"/>
              <a:t>SUMMARY OF CURRENT END </a:t>
            </a:r>
            <a:r>
              <a:rPr lang="en-IN" sz="4500" spc="-15" dirty="0">
                <a:solidFill>
                  <a:srgbClr val="00B050"/>
                </a:solidFill>
              </a:rPr>
              <a:t>CUSTOMER EXPERIENCE  </a:t>
            </a:r>
            <a:endParaRPr sz="4500" spc="-15" dirty="0">
              <a:solidFill>
                <a:srgbClr val="00B050"/>
              </a:solidFill>
            </a:endParaRPr>
          </a:p>
        </p:txBody>
      </p:sp>
      <p:sp>
        <p:nvSpPr>
          <p:cNvPr id="16" name="Rectangle 4">
            <a:extLst>
              <a:ext uri="{FF2B5EF4-FFF2-40B4-BE49-F238E27FC236}">
                <a16:creationId xmlns:a16="http://schemas.microsoft.com/office/drawing/2014/main" id="{B7360398-8698-7EC4-6CD1-263D608FBE1E}"/>
              </a:ext>
            </a:extLst>
          </p:cNvPr>
          <p:cNvSpPr>
            <a:spLocks noChangeArrowheads="1"/>
          </p:cNvSpPr>
          <p:nvPr/>
        </p:nvSpPr>
        <p:spPr bwMode="auto">
          <a:xfrm>
            <a:off x="1279448" y="1468089"/>
            <a:ext cx="15743389" cy="59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000" b="1" dirty="0">
                <a:latin typeface="Tahoma" panose="020B0604030504040204" pitchFamily="34" charset="0"/>
                <a:ea typeface="Tahoma" panose="020B0604030504040204" pitchFamily="34" charset="0"/>
                <a:cs typeface="Tahoma" panose="020B0604030504040204" pitchFamily="34" charset="0"/>
              </a:rPr>
              <a:t>1. Total Resolution Time per Case</a:t>
            </a:r>
            <a:endParaRPr lang="en-US" sz="2000" dirty="0">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High resolution time variance indicates potential processing inefficiencies.</a:t>
            </a: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Extended resolution times for certain cases may negatively impact customer satisfaction.</a:t>
            </a:r>
          </a:p>
          <a:p>
            <a:pPr algn="just"/>
            <a:endParaRPr lang="en-US" sz="2000" dirty="0">
              <a:latin typeface="Tahoma" panose="020B0604030504040204" pitchFamily="34" charset="0"/>
              <a:ea typeface="Tahoma" panose="020B0604030504040204" pitchFamily="34" charset="0"/>
              <a:cs typeface="Tahoma" panose="020B0604030504040204" pitchFamily="34" charset="0"/>
            </a:endParaRPr>
          </a:p>
          <a:p>
            <a:pPr algn="just"/>
            <a:r>
              <a:rPr lang="en-US" sz="2000" b="1" dirty="0">
                <a:latin typeface="Tahoma" panose="020B0604030504040204" pitchFamily="34" charset="0"/>
                <a:ea typeface="Tahoma" panose="020B0604030504040204" pitchFamily="34" charset="0"/>
                <a:cs typeface="Tahoma" panose="020B0604030504040204" pitchFamily="34" charset="0"/>
              </a:rPr>
              <a:t>2. Average Handling Time by Case Type</a:t>
            </a:r>
            <a:endParaRPr lang="en-US" sz="2000" dirty="0">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Type-based handling time variability suggests complexity differences among case types.</a:t>
            </a: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Cases like TYPE_THREE take longer, indicating a need for optimized handling strategies.</a:t>
            </a:r>
          </a:p>
          <a:p>
            <a:pPr algn="just"/>
            <a:endParaRPr lang="en-US" sz="2000" dirty="0">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2000" b="1" dirty="0">
                <a:latin typeface="Tahoma" panose="020B0604030504040204" pitchFamily="34" charset="0"/>
                <a:ea typeface="Tahoma" panose="020B0604030504040204" pitchFamily="34" charset="0"/>
                <a:cs typeface="Tahoma" panose="020B0604030504040204" pitchFamily="34" charset="0"/>
              </a:rPr>
              <a:t>3. </a:t>
            </a: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Decision-Making Consistency</a:t>
            </a: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800100" lvl="1" indent="-342900" algn="just"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High frequency of OPS_WAITING decisions suggests delays in resolution.</a:t>
            </a:r>
          </a:p>
          <a:p>
            <a:pPr marL="800100" lvl="1" indent="-342900" algn="just"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Inconsistent decision patterns highlight areas for improved training or guidance.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algn="just"/>
            <a:r>
              <a:rPr lang="en-US" sz="2000" dirty="0">
                <a:latin typeface="Tahoma" panose="020B0604030504040204" pitchFamily="34" charset="0"/>
                <a:ea typeface="Tahoma" panose="020B0604030504040204" pitchFamily="34" charset="0"/>
                <a:cs typeface="Tahoma" panose="020B0604030504040204" pitchFamily="34" charset="0"/>
              </a:rPr>
              <a:t>4. </a:t>
            </a:r>
            <a:r>
              <a:rPr lang="en-US" sz="2000" b="1" dirty="0">
                <a:latin typeface="Tahoma" panose="020B0604030504040204" pitchFamily="34" charset="0"/>
                <a:ea typeface="Tahoma" panose="020B0604030504040204" pitchFamily="34" charset="0"/>
                <a:cs typeface="Tahoma" panose="020B0604030504040204" pitchFamily="34" charset="0"/>
              </a:rPr>
              <a:t>Frequency of Repeat Reviews</a:t>
            </a:r>
            <a:endParaRPr lang="en-US" sz="2000" dirty="0">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Cases with multiple reviews signal inefficiencies in the initial resolution process.</a:t>
            </a: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Reducing repeat reviews can improve processing efficiency and reduce rework.</a:t>
            </a:r>
          </a:p>
          <a:p>
            <a:pPr algn="just"/>
            <a:endParaRPr lang="en-US" sz="2000" dirty="0">
              <a:latin typeface="Tahoma" panose="020B0604030504040204" pitchFamily="34" charset="0"/>
              <a:ea typeface="Tahoma" panose="020B0604030504040204" pitchFamily="34" charset="0"/>
              <a:cs typeface="Tahoma" panose="020B0604030504040204" pitchFamily="34" charset="0"/>
            </a:endParaRPr>
          </a:p>
          <a:p>
            <a:pPr algn="just"/>
            <a:r>
              <a:rPr lang="en-US" sz="2000" dirty="0">
                <a:latin typeface="Tahoma" panose="020B0604030504040204" pitchFamily="34" charset="0"/>
                <a:ea typeface="Tahoma" panose="020B0604030504040204" pitchFamily="34" charset="0"/>
                <a:cs typeface="Tahoma" panose="020B0604030504040204" pitchFamily="34" charset="0"/>
              </a:rPr>
              <a:t>5. </a:t>
            </a:r>
            <a:r>
              <a:rPr lang="en-US" sz="2000" b="1" dirty="0">
                <a:latin typeface="Tahoma" panose="020B0604030504040204" pitchFamily="34" charset="0"/>
                <a:ea typeface="Tahoma" panose="020B0604030504040204" pitchFamily="34" charset="0"/>
                <a:cs typeface="Tahoma" panose="020B0604030504040204" pitchFamily="34" charset="0"/>
              </a:rPr>
              <a:t>Workload Balance Among Associates</a:t>
            </a:r>
            <a:endParaRPr lang="en-US" sz="2000" dirty="0">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Significant workload disparities exist across associates, leading to possible burnout.</a:t>
            </a: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More balanced case distribution is needed to ensure consistent performance and efficiency.</a:t>
            </a:r>
          </a:p>
        </p:txBody>
      </p:sp>
      <p:sp>
        <p:nvSpPr>
          <p:cNvPr id="17" name="Rectangle 4">
            <a:extLst>
              <a:ext uri="{FF2B5EF4-FFF2-40B4-BE49-F238E27FC236}">
                <a16:creationId xmlns:a16="http://schemas.microsoft.com/office/drawing/2014/main" id="{EFA95B29-AEB2-72CC-2D6D-095F5057D553}"/>
              </a:ext>
            </a:extLst>
          </p:cNvPr>
          <p:cNvSpPr>
            <a:spLocks noChangeArrowheads="1"/>
          </p:cNvSpPr>
          <p:nvPr/>
        </p:nvSpPr>
        <p:spPr bwMode="auto">
          <a:xfrm>
            <a:off x="1279449" y="7810919"/>
            <a:ext cx="1441775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Overall Current End Customer Experience Rating: </a:t>
            </a:r>
            <a:r>
              <a:rPr kumimoji="0" lang="en-US" altLang="en-US" sz="2000" b="1" i="0" u="none" strike="noStrike" cap="none" normalizeH="0" baseline="0" dirty="0">
                <a:ln>
                  <a:noFill/>
                </a:ln>
                <a:solidFill>
                  <a:schemeClr val="tx1"/>
                </a:solidFill>
                <a:effectLst/>
                <a:highlight>
                  <a:srgbClr val="FFFF00"/>
                </a:highlight>
                <a:latin typeface="Tahoma" panose="020B0604030504040204" pitchFamily="34" charset="0"/>
                <a:ea typeface="Tahoma" panose="020B0604030504040204" pitchFamily="34" charset="0"/>
                <a:cs typeface="Tahoma" panose="020B0604030504040204" pitchFamily="34" charset="0"/>
              </a:rPr>
              <a:t>Moderate</a:t>
            </a:r>
            <a:endParaRPr kumimoji="0" lang="en-US" altLang="en-US" sz="2000" b="0" i="0" u="none" strike="noStrike" cap="none" normalizeH="0" baseline="0" dirty="0">
              <a:ln>
                <a:noFill/>
              </a:ln>
              <a:solidFill>
                <a:schemeClr val="tx1"/>
              </a:solidFill>
              <a:effectLst/>
              <a:highlight>
                <a:srgbClr val="FFFF00"/>
              </a:highlight>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While there are areas of efficiency and decision-making that meet acceptable standards, significant variability in resolution times, workload imbalances, and frequent delays due to OPS_WAITING decisions indicate room for improvement to enhance consistency and responsiveness in customer experience.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0" name="object 8">
            <a:extLst>
              <a:ext uri="{FF2B5EF4-FFF2-40B4-BE49-F238E27FC236}">
                <a16:creationId xmlns:a16="http://schemas.microsoft.com/office/drawing/2014/main" id="{31FEDA89-3605-A439-B7F0-91EC8DDEC42E}"/>
              </a:ext>
            </a:extLst>
          </p:cNvPr>
          <p:cNvPicPr/>
          <p:nvPr/>
        </p:nvPicPr>
        <p:blipFill>
          <a:blip r:embed="rId2" cstate="print"/>
          <a:stretch>
            <a:fillRect/>
          </a:stretch>
        </p:blipFill>
        <p:spPr>
          <a:xfrm>
            <a:off x="15811337" y="7752624"/>
            <a:ext cx="2819725" cy="2621178"/>
          </a:xfrm>
          <a:prstGeom prst="rect">
            <a:avLst/>
          </a:prstGeom>
        </p:spPr>
      </p:pic>
      <p:sp>
        <p:nvSpPr>
          <p:cNvPr id="13" name="Slide Number Placeholder 12">
            <a:extLst>
              <a:ext uri="{FF2B5EF4-FFF2-40B4-BE49-F238E27FC236}">
                <a16:creationId xmlns:a16="http://schemas.microsoft.com/office/drawing/2014/main" id="{15CB292E-60D8-5CA6-2874-407D71C8D594}"/>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22</a:t>
            </a:fld>
            <a:endParaRPr lang="en-IN" spc="10" dirty="0"/>
          </a:p>
        </p:txBody>
      </p:sp>
    </p:spTree>
    <p:extLst>
      <p:ext uri="{BB962C8B-B14F-4D97-AF65-F5344CB8AC3E}">
        <p14:creationId xmlns:p14="http://schemas.microsoft.com/office/powerpoint/2010/main" val="2220208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196A1-90D7-785B-2F8D-30337CAA39A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C87A314-C26C-1F14-E122-6CCB1BAFDCDE}"/>
              </a:ext>
            </a:extLst>
          </p:cNvPr>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chemeClr val="bg2">
              <a:lumMod val="75000"/>
            </a:schemeClr>
          </a:solidFill>
        </p:spPr>
        <p:txBody>
          <a:bodyPr wrap="square" lIns="0" tIns="0" rIns="0" bIns="0" rtlCol="0"/>
          <a:lstStyle/>
          <a:p>
            <a:pPr algn="just"/>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3" name="object 3">
            <a:extLst>
              <a:ext uri="{FF2B5EF4-FFF2-40B4-BE49-F238E27FC236}">
                <a16:creationId xmlns:a16="http://schemas.microsoft.com/office/drawing/2014/main" id="{BDF4E952-384B-1D29-B525-9F3C9A452D11}"/>
              </a:ext>
            </a:extLst>
          </p:cNvPr>
          <p:cNvSpPr txBox="1">
            <a:spLocks noGrp="1"/>
          </p:cNvSpPr>
          <p:nvPr>
            <p:ph type="title"/>
          </p:nvPr>
        </p:nvSpPr>
        <p:spPr>
          <a:xfrm>
            <a:off x="1231518" y="645865"/>
            <a:ext cx="11887200" cy="1397819"/>
          </a:xfrm>
          <a:prstGeom prst="rect">
            <a:avLst/>
          </a:prstGeom>
        </p:spPr>
        <p:txBody>
          <a:bodyPr vert="horz" wrap="square" lIns="0" tIns="12700" rIns="0" bIns="0" rtlCol="0">
            <a:spAutoFit/>
          </a:bodyPr>
          <a:lstStyle/>
          <a:p>
            <a:pPr marL="12700">
              <a:lnSpc>
                <a:spcPct val="100000"/>
              </a:lnSpc>
              <a:spcBef>
                <a:spcPts val="100"/>
              </a:spcBef>
            </a:pPr>
            <a:r>
              <a:rPr lang="en-IN" sz="4500" spc="70" dirty="0"/>
              <a:t>RECOMMENDATIONS: CURRENT END</a:t>
            </a:r>
            <a:br>
              <a:rPr lang="en-IN" sz="4500" spc="70" dirty="0"/>
            </a:br>
            <a:r>
              <a:rPr lang="en-IN" sz="4500" spc="-15" dirty="0">
                <a:solidFill>
                  <a:srgbClr val="00B050"/>
                </a:solidFill>
              </a:rPr>
              <a:t>CUSTOMER EXPERIENCE </a:t>
            </a:r>
            <a:endParaRPr sz="4500" dirty="0"/>
          </a:p>
        </p:txBody>
      </p:sp>
      <p:sp>
        <p:nvSpPr>
          <p:cNvPr id="16" name="Rectangle 4">
            <a:extLst>
              <a:ext uri="{FF2B5EF4-FFF2-40B4-BE49-F238E27FC236}">
                <a16:creationId xmlns:a16="http://schemas.microsoft.com/office/drawing/2014/main" id="{06A7F9EB-0AE9-883D-EEC7-0C0CAA4411A6}"/>
              </a:ext>
            </a:extLst>
          </p:cNvPr>
          <p:cNvSpPr>
            <a:spLocks noChangeArrowheads="1"/>
          </p:cNvSpPr>
          <p:nvPr/>
        </p:nvSpPr>
        <p:spPr bwMode="auto">
          <a:xfrm>
            <a:off x="1231519" y="2612373"/>
            <a:ext cx="1545628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1. Total Resolution Time per Case</a:t>
            </a: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800100" lvl="1" indent="-342900" algn="just"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Streamline processes for complex cases and investigate bottlenecks to reduce extended resolution times, improving customer satisfaction.</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2. Average Handling Time by Case Type</a:t>
            </a: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800100" lvl="1" indent="-342900" algn="just"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Provide specialized training or resources for associates handling time-intensive cases like TYPE_THREE to enhance efficiency.</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3. Decision-Making Consistency</a:t>
            </a: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800100" lvl="1" indent="-342900" algn="just"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Implement clearer guidelines and support for associates to reduce the frequency of OPS_WAITING decisions, ensuring quicker and more consistent resolutions.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4. Frequency of Repeat Reviews</a:t>
            </a: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800100" lvl="1" indent="-342900" algn="just"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Strengthen initial review protocols to minimize the need for repeat reviews, thereby reducing rework and improving processing efficiency.</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5. Workload Balance Among Associates</a:t>
            </a: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800100" lvl="1" indent="-342900" algn="just"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Redistribute cases more evenly among associates to prevent burnout and maintain consistent service quality across the team.</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7" name="object 8">
            <a:extLst>
              <a:ext uri="{FF2B5EF4-FFF2-40B4-BE49-F238E27FC236}">
                <a16:creationId xmlns:a16="http://schemas.microsoft.com/office/drawing/2014/main" id="{954D9031-AFB9-9A76-35E1-C8D3EECC21DF}"/>
              </a:ext>
            </a:extLst>
          </p:cNvPr>
          <p:cNvPicPr/>
          <p:nvPr/>
        </p:nvPicPr>
        <p:blipFill>
          <a:blip r:embed="rId2" cstate="print"/>
          <a:stretch>
            <a:fillRect/>
          </a:stretch>
        </p:blipFill>
        <p:spPr>
          <a:xfrm>
            <a:off x="15811337" y="7752624"/>
            <a:ext cx="2819725" cy="2621178"/>
          </a:xfrm>
          <a:prstGeom prst="rect">
            <a:avLst/>
          </a:prstGeom>
        </p:spPr>
      </p:pic>
      <p:sp>
        <p:nvSpPr>
          <p:cNvPr id="9" name="Slide Number Placeholder 8">
            <a:extLst>
              <a:ext uri="{FF2B5EF4-FFF2-40B4-BE49-F238E27FC236}">
                <a16:creationId xmlns:a16="http://schemas.microsoft.com/office/drawing/2014/main" id="{FFE36A38-9387-FD0A-1131-DF329C104B67}"/>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23</a:t>
            </a:fld>
            <a:endParaRPr lang="en-IN" spc="10" dirty="0"/>
          </a:p>
        </p:txBody>
      </p:sp>
    </p:spTree>
    <p:extLst>
      <p:ext uri="{BB962C8B-B14F-4D97-AF65-F5344CB8AC3E}">
        <p14:creationId xmlns:p14="http://schemas.microsoft.com/office/powerpoint/2010/main" val="1480743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3C6AD-21F5-17E9-E0E2-607FDC227DBC}"/>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68F1105D-00C0-2212-755B-1A64A6362BDA}"/>
              </a:ext>
            </a:extLst>
          </p:cNvPr>
          <p:cNvPicPr/>
          <p:nvPr/>
        </p:nvPicPr>
        <p:blipFill>
          <a:blip r:embed="rId2" cstate="print"/>
          <a:stretch>
            <a:fillRect/>
          </a:stretch>
        </p:blipFill>
        <p:spPr>
          <a:xfrm>
            <a:off x="0" y="0"/>
            <a:ext cx="18287999" cy="10286999"/>
          </a:xfrm>
          <a:prstGeom prst="rect">
            <a:avLst/>
          </a:prstGeom>
        </p:spPr>
      </p:pic>
      <p:sp>
        <p:nvSpPr>
          <p:cNvPr id="3" name="object 3">
            <a:extLst>
              <a:ext uri="{FF2B5EF4-FFF2-40B4-BE49-F238E27FC236}">
                <a16:creationId xmlns:a16="http://schemas.microsoft.com/office/drawing/2014/main" id="{79B1E1CD-B8A2-3F27-8154-067FDF047CEB}"/>
              </a:ext>
            </a:extLst>
          </p:cNvPr>
          <p:cNvSpPr txBox="1"/>
          <p:nvPr/>
        </p:nvSpPr>
        <p:spPr>
          <a:xfrm>
            <a:off x="17630371" y="9646260"/>
            <a:ext cx="456565" cy="394335"/>
          </a:xfrm>
          <a:prstGeom prst="rect">
            <a:avLst/>
          </a:prstGeom>
        </p:spPr>
        <p:txBody>
          <a:bodyPr vert="horz" wrap="square" lIns="0" tIns="3175" rIns="0" bIns="0" rtlCol="0">
            <a:spAutoFit/>
          </a:bodyPr>
          <a:lstStyle/>
          <a:p>
            <a:pPr marL="43815">
              <a:lnSpc>
                <a:spcPct val="100000"/>
              </a:lnSpc>
              <a:spcBef>
                <a:spcPts val="25"/>
              </a:spcBef>
            </a:pPr>
            <a:fld id="{81D60167-4931-47E6-BA6A-407CBD079E47}" type="slidenum">
              <a:rPr sz="2400" spc="160" dirty="0">
                <a:solidFill>
                  <a:srgbClr val="5C704D"/>
                </a:solidFill>
                <a:latin typeface="Tahoma"/>
                <a:cs typeface="Tahoma"/>
              </a:rPr>
              <a:t>24</a:t>
            </a:fld>
            <a:endParaRPr sz="2400">
              <a:latin typeface="Tahoma"/>
              <a:cs typeface="Tahoma"/>
            </a:endParaRPr>
          </a:p>
        </p:txBody>
      </p:sp>
      <p:sp>
        <p:nvSpPr>
          <p:cNvPr id="4" name="object 3">
            <a:extLst>
              <a:ext uri="{FF2B5EF4-FFF2-40B4-BE49-F238E27FC236}">
                <a16:creationId xmlns:a16="http://schemas.microsoft.com/office/drawing/2014/main" id="{16A5A443-0473-3359-A781-689FC88662D5}"/>
              </a:ext>
            </a:extLst>
          </p:cNvPr>
          <p:cNvSpPr txBox="1"/>
          <p:nvPr/>
        </p:nvSpPr>
        <p:spPr>
          <a:xfrm>
            <a:off x="3047999" y="1714500"/>
            <a:ext cx="12192000" cy="2714846"/>
          </a:xfrm>
          <a:prstGeom prst="rect">
            <a:avLst/>
          </a:prstGeom>
        </p:spPr>
        <p:txBody>
          <a:bodyPr vert="horz" wrap="square" lIns="0" tIns="250190" rIns="0" bIns="0" rtlCol="0">
            <a:spAutoFit/>
          </a:bodyPr>
          <a:lstStyle/>
          <a:p>
            <a:pPr algn="ctr">
              <a:spcBef>
                <a:spcPts val="1970"/>
              </a:spcBef>
            </a:pPr>
            <a:r>
              <a:rPr lang="en-IN" sz="8000" b="1" spc="-300" dirty="0">
                <a:solidFill>
                  <a:srgbClr val="163300"/>
                </a:solidFill>
                <a:latin typeface="Tahoma"/>
                <a:cs typeface="Tahoma"/>
              </a:rPr>
              <a:t>AGENT PERFORMANCE &amp; EFFICIENCY RED FLAGS</a:t>
            </a:r>
          </a:p>
        </p:txBody>
      </p:sp>
      <p:sp>
        <p:nvSpPr>
          <p:cNvPr id="5" name="Rectangle 4">
            <a:extLst>
              <a:ext uri="{FF2B5EF4-FFF2-40B4-BE49-F238E27FC236}">
                <a16:creationId xmlns:a16="http://schemas.microsoft.com/office/drawing/2014/main" id="{1AAAA3F4-A161-99EC-1ADE-CE2E4ADCA629}"/>
              </a:ext>
            </a:extLst>
          </p:cNvPr>
          <p:cNvSpPr>
            <a:spLocks noChangeArrowheads="1"/>
          </p:cNvSpPr>
          <p:nvPr/>
        </p:nvSpPr>
        <p:spPr bwMode="auto">
          <a:xfrm>
            <a:off x="4282683" y="5857655"/>
            <a:ext cx="133476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2000" b="1" dirty="0">
                <a:latin typeface="Tahoma" panose="020B0604030504040204" pitchFamily="34" charset="0"/>
                <a:ea typeface="Tahoma" panose="020B0604030504040204" pitchFamily="34" charset="0"/>
                <a:cs typeface="Tahoma" panose="020B0604030504040204" pitchFamily="34" charset="0"/>
              </a:rPr>
              <a:t>What kind of red flags do you identify in either of the following aspects:</a:t>
            </a:r>
          </a:p>
          <a:p>
            <a:pPr marL="0" marR="0" lvl="0" indent="0" algn="just" defTabSz="914400" rtl="0" eaLnBrk="0" fontAlgn="base" latinLnBrk="0" hangingPunct="0">
              <a:lnSpc>
                <a:spcPct val="100000"/>
              </a:lnSpc>
              <a:spcBef>
                <a:spcPct val="0"/>
              </a:spcBef>
              <a:spcAft>
                <a:spcPct val="0"/>
              </a:spcAft>
              <a:buClrTx/>
              <a:buSzTx/>
              <a:buFontTx/>
              <a:buNone/>
              <a:tabLst/>
            </a:pPr>
            <a:r>
              <a:rPr lang="en-US" sz="2000" dirty="0">
                <a:latin typeface="Tahoma" panose="020B0604030504040204" pitchFamily="34" charset="0"/>
                <a:ea typeface="Tahoma" panose="020B0604030504040204" pitchFamily="34" charset="0"/>
                <a:cs typeface="Tahoma" panose="020B0604030504040204" pitchFamily="34" charset="0"/>
              </a:rPr>
              <a:t>a.) Agent performance 					b.) Efficiency</a:t>
            </a:r>
            <a:endParaRPr kumimoji="0" lang="en-US" altLang="en-US" sz="20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6" name="object 10">
            <a:extLst>
              <a:ext uri="{FF2B5EF4-FFF2-40B4-BE49-F238E27FC236}">
                <a16:creationId xmlns:a16="http://schemas.microsoft.com/office/drawing/2014/main" id="{70926DD0-374C-E41F-A170-50E434A53C35}"/>
              </a:ext>
            </a:extLst>
          </p:cNvPr>
          <p:cNvPicPr/>
          <p:nvPr/>
        </p:nvPicPr>
        <p:blipFill>
          <a:blip r:embed="rId3" cstate="print"/>
          <a:stretch>
            <a:fillRect/>
          </a:stretch>
        </p:blipFill>
        <p:spPr>
          <a:xfrm>
            <a:off x="-9526" y="6241851"/>
            <a:ext cx="5167874" cy="4045149"/>
          </a:xfrm>
          <a:prstGeom prst="rect">
            <a:avLst/>
          </a:prstGeom>
        </p:spPr>
      </p:pic>
      <p:sp>
        <p:nvSpPr>
          <p:cNvPr id="8" name="Slide Number Placeholder 7">
            <a:extLst>
              <a:ext uri="{FF2B5EF4-FFF2-40B4-BE49-F238E27FC236}">
                <a16:creationId xmlns:a16="http://schemas.microsoft.com/office/drawing/2014/main" id="{726D7165-B81F-3E3A-E709-6EB0D707957D}"/>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24</a:t>
            </a:fld>
            <a:endParaRPr lang="en-IN" spc="10" dirty="0"/>
          </a:p>
        </p:txBody>
      </p:sp>
    </p:spTree>
    <p:extLst>
      <p:ext uri="{BB962C8B-B14F-4D97-AF65-F5344CB8AC3E}">
        <p14:creationId xmlns:p14="http://schemas.microsoft.com/office/powerpoint/2010/main" val="496673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AB681-5691-7D75-143E-F4D61D88AAF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EF8A566-FCA1-D99B-FBE6-3F99C5BA8536}"/>
              </a:ext>
            </a:extLst>
          </p:cNvPr>
          <p:cNvSpPr/>
          <p:nvPr/>
        </p:nvSpPr>
        <p:spPr>
          <a:xfrm>
            <a:off x="0" y="0"/>
            <a:ext cx="6112821"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a:p>
        </p:txBody>
      </p:sp>
      <p:sp>
        <p:nvSpPr>
          <p:cNvPr id="3" name="object 3">
            <a:extLst>
              <a:ext uri="{FF2B5EF4-FFF2-40B4-BE49-F238E27FC236}">
                <a16:creationId xmlns:a16="http://schemas.microsoft.com/office/drawing/2014/main" id="{CEDD888B-E41E-4C1D-EFDA-83C620D7F319}"/>
              </a:ext>
            </a:extLst>
          </p:cNvPr>
          <p:cNvSpPr txBox="1">
            <a:spLocks noGrp="1"/>
          </p:cNvSpPr>
          <p:nvPr>
            <p:ph type="title"/>
          </p:nvPr>
        </p:nvSpPr>
        <p:spPr>
          <a:xfrm>
            <a:off x="330053" y="2400300"/>
            <a:ext cx="5452713" cy="4244752"/>
          </a:xfrm>
          <a:prstGeom prst="rect">
            <a:avLst/>
          </a:prstGeom>
        </p:spPr>
        <p:txBody>
          <a:bodyPr vert="horz" wrap="square" lIns="0" tIns="12700" rIns="0" bIns="0" rtlCol="0">
            <a:spAutoFit/>
          </a:bodyPr>
          <a:lstStyle/>
          <a:p>
            <a:pPr marL="12700" marR="5080">
              <a:lnSpc>
                <a:spcPct val="100000"/>
              </a:lnSpc>
              <a:spcBef>
                <a:spcPts val="100"/>
              </a:spcBef>
            </a:pPr>
            <a:r>
              <a:rPr lang="en-US" sz="5500" spc="25" dirty="0"/>
              <a:t>OVERVIEW</a:t>
            </a:r>
            <a:br>
              <a:rPr lang="en-US" sz="5500" spc="25" dirty="0"/>
            </a:br>
            <a:r>
              <a:rPr lang="en-US" sz="5500" spc="25" dirty="0"/>
              <a:t>OF </a:t>
            </a:r>
            <a:r>
              <a:rPr lang="en-US" sz="5500" spc="-15" dirty="0">
                <a:solidFill>
                  <a:srgbClr val="9FE770"/>
                </a:solidFill>
              </a:rPr>
              <a:t>AGENT PERFORMANCE </a:t>
            </a:r>
            <a:r>
              <a:rPr lang="en-US" sz="5500" spc="25" dirty="0"/>
              <a:t>&amp; </a:t>
            </a:r>
            <a:r>
              <a:rPr lang="en-US" sz="5500" spc="-15" dirty="0">
                <a:solidFill>
                  <a:srgbClr val="9FE770"/>
                </a:solidFill>
              </a:rPr>
              <a:t>EFFICIENY </a:t>
            </a:r>
            <a:r>
              <a:rPr lang="en-US" sz="5500" spc="-15" dirty="0">
                <a:solidFill>
                  <a:schemeClr val="accent2"/>
                </a:solidFill>
              </a:rPr>
              <a:t>RED</a:t>
            </a:r>
            <a:r>
              <a:rPr lang="en-US" sz="5500" spc="-15" dirty="0">
                <a:solidFill>
                  <a:srgbClr val="9FE770"/>
                </a:solidFill>
              </a:rPr>
              <a:t> </a:t>
            </a:r>
            <a:r>
              <a:rPr lang="en-US" sz="5500" spc="-15" dirty="0">
                <a:solidFill>
                  <a:schemeClr val="accent2"/>
                </a:solidFill>
              </a:rPr>
              <a:t>FLAGS.</a:t>
            </a:r>
          </a:p>
        </p:txBody>
      </p:sp>
      <p:sp>
        <p:nvSpPr>
          <p:cNvPr id="8" name="object 8">
            <a:extLst>
              <a:ext uri="{FF2B5EF4-FFF2-40B4-BE49-F238E27FC236}">
                <a16:creationId xmlns:a16="http://schemas.microsoft.com/office/drawing/2014/main" id="{E95A8C98-BECC-A4CE-8FA7-617CDCD5FA14}"/>
              </a:ext>
            </a:extLst>
          </p:cNvPr>
          <p:cNvSpPr txBox="1"/>
          <p:nvPr/>
        </p:nvSpPr>
        <p:spPr>
          <a:xfrm>
            <a:off x="13128762" y="3644045"/>
            <a:ext cx="2011045" cy="1244600"/>
          </a:xfrm>
          <a:prstGeom prst="rect">
            <a:avLst/>
          </a:prstGeom>
        </p:spPr>
        <p:txBody>
          <a:bodyPr vert="horz" wrap="square" lIns="0" tIns="12700" rIns="0" bIns="0" rtlCol="0">
            <a:spAutoFit/>
          </a:bodyPr>
          <a:lstStyle/>
          <a:p>
            <a:pPr marL="38100" marR="30480">
              <a:lnSpc>
                <a:spcPct val="100000"/>
              </a:lnSpc>
              <a:spcBef>
                <a:spcPts val="100"/>
              </a:spcBef>
            </a:pPr>
            <a:r>
              <a:rPr sz="2000" b="1" spc="10" dirty="0">
                <a:solidFill>
                  <a:srgbClr val="FFFFFF"/>
                </a:solidFill>
                <a:latin typeface="Tahoma"/>
                <a:cs typeface="Tahoma"/>
              </a:rPr>
              <a:t>Se</a:t>
            </a:r>
            <a:r>
              <a:rPr sz="2000" b="1" spc="40" dirty="0">
                <a:solidFill>
                  <a:srgbClr val="FFFFFF"/>
                </a:solidFill>
                <a:latin typeface="Tahoma"/>
                <a:cs typeface="Tahoma"/>
              </a:rPr>
              <a:t>r</a:t>
            </a:r>
            <a:r>
              <a:rPr sz="2000" b="1" spc="10" dirty="0">
                <a:solidFill>
                  <a:srgbClr val="FFFFFF"/>
                </a:solidFill>
                <a:latin typeface="Tahoma"/>
                <a:cs typeface="Tahoma"/>
              </a:rPr>
              <a:t>vicin</a:t>
            </a:r>
            <a:r>
              <a:rPr sz="2000" b="1" spc="20" dirty="0">
                <a:solidFill>
                  <a:srgbClr val="FFFFFF"/>
                </a:solidFill>
                <a:latin typeface="Tahoma"/>
                <a:cs typeface="Tahoma"/>
              </a:rPr>
              <a:t>g</a:t>
            </a:r>
            <a:r>
              <a:rPr sz="2000" b="1" spc="-160" dirty="0">
                <a:solidFill>
                  <a:srgbClr val="FFFFFF"/>
                </a:solidFill>
                <a:latin typeface="Tahoma"/>
                <a:cs typeface="Tahoma"/>
              </a:rPr>
              <a:t> </a:t>
            </a:r>
            <a:r>
              <a:rPr sz="2000" b="1" spc="-10" dirty="0">
                <a:solidFill>
                  <a:srgbClr val="FFFFFF"/>
                </a:solidFill>
                <a:latin typeface="Tahoma"/>
                <a:cs typeface="Tahoma"/>
              </a:rPr>
              <a:t>and  </a:t>
            </a:r>
            <a:r>
              <a:rPr sz="2000" b="1" dirty="0">
                <a:solidFill>
                  <a:srgbClr val="FFFFFF"/>
                </a:solidFill>
                <a:latin typeface="Tahoma"/>
                <a:cs typeface="Tahoma"/>
              </a:rPr>
              <a:t>Corporate </a:t>
            </a:r>
            <a:r>
              <a:rPr sz="2000" b="1" spc="5" dirty="0">
                <a:solidFill>
                  <a:srgbClr val="FFFFFF"/>
                </a:solidFill>
                <a:latin typeface="Tahoma"/>
                <a:cs typeface="Tahoma"/>
              </a:rPr>
              <a:t> </a:t>
            </a:r>
            <a:r>
              <a:rPr sz="2000" b="1" spc="-5" dirty="0">
                <a:solidFill>
                  <a:srgbClr val="FFFFFF"/>
                </a:solidFill>
                <a:latin typeface="Tahoma"/>
                <a:cs typeface="Tahoma"/>
              </a:rPr>
              <a:t>Overhead </a:t>
            </a:r>
            <a:r>
              <a:rPr sz="2000" b="1" dirty="0">
                <a:solidFill>
                  <a:srgbClr val="FFFFFF"/>
                </a:solidFill>
                <a:latin typeface="Tahoma"/>
                <a:cs typeface="Tahoma"/>
              </a:rPr>
              <a:t> </a:t>
            </a:r>
            <a:r>
              <a:rPr sz="2000" b="1" spc="-10" dirty="0">
                <a:solidFill>
                  <a:srgbClr val="FFFFFF"/>
                </a:solidFill>
                <a:latin typeface="Tahoma"/>
                <a:cs typeface="Tahoma"/>
              </a:rPr>
              <a:t>(incl</a:t>
            </a:r>
            <a:r>
              <a:rPr sz="2000" b="1" spc="-5" dirty="0">
                <a:solidFill>
                  <a:srgbClr val="FFFFFF"/>
                </a:solidFill>
                <a:latin typeface="Tahoma"/>
                <a:cs typeface="Tahoma"/>
              </a:rPr>
              <a:t>.</a:t>
            </a:r>
            <a:r>
              <a:rPr sz="2000" b="1" spc="-250" dirty="0">
                <a:solidFill>
                  <a:srgbClr val="FFFFFF"/>
                </a:solidFill>
                <a:latin typeface="Tahoma"/>
                <a:cs typeface="Tahoma"/>
              </a:rPr>
              <a:t> </a:t>
            </a:r>
            <a:r>
              <a:rPr sz="2000" b="1" spc="-10" dirty="0">
                <a:solidFill>
                  <a:srgbClr val="FFFFFF"/>
                </a:solidFill>
                <a:latin typeface="Tahoma"/>
                <a:cs typeface="Tahoma"/>
              </a:rPr>
              <a:t>v</a:t>
            </a:r>
            <a:r>
              <a:rPr sz="2000" b="1" spc="5" dirty="0">
                <a:solidFill>
                  <a:srgbClr val="FFFFFF"/>
                </a:solidFill>
                <a:latin typeface="Tahoma"/>
                <a:cs typeface="Tahoma"/>
              </a:rPr>
              <a:t>endors</a:t>
            </a:r>
            <a:r>
              <a:rPr sz="2000" b="1" spc="15" dirty="0">
                <a:solidFill>
                  <a:srgbClr val="FFFFFF"/>
                </a:solidFill>
                <a:latin typeface="Tahoma"/>
                <a:cs typeface="Tahoma"/>
              </a:rPr>
              <a:t>)</a:t>
            </a:r>
            <a:r>
              <a:rPr sz="1950" b="1" spc="30" baseline="32051" dirty="0">
                <a:solidFill>
                  <a:srgbClr val="FFFFFF"/>
                </a:solidFill>
                <a:latin typeface="Tahoma"/>
                <a:cs typeface="Tahoma"/>
              </a:rPr>
              <a:t>2</a:t>
            </a:r>
            <a:endParaRPr sz="1950" baseline="32051">
              <a:latin typeface="Tahoma"/>
              <a:cs typeface="Tahoma"/>
            </a:endParaRPr>
          </a:p>
        </p:txBody>
      </p:sp>
      <p:graphicFrame>
        <p:nvGraphicFramePr>
          <p:cNvPr id="5" name="Table 4">
            <a:extLst>
              <a:ext uri="{FF2B5EF4-FFF2-40B4-BE49-F238E27FC236}">
                <a16:creationId xmlns:a16="http://schemas.microsoft.com/office/drawing/2014/main" id="{F68B7988-089D-5155-DEE9-E9D5F191C996}"/>
              </a:ext>
            </a:extLst>
          </p:cNvPr>
          <p:cNvGraphicFramePr>
            <a:graphicFrameLocks noGrp="1"/>
          </p:cNvGraphicFramePr>
          <p:nvPr>
            <p:extLst>
              <p:ext uri="{D42A27DB-BD31-4B8C-83A1-F6EECF244321}">
                <p14:modId xmlns:p14="http://schemas.microsoft.com/office/powerpoint/2010/main" val="1835767376"/>
              </p:ext>
            </p:extLst>
          </p:nvPr>
        </p:nvGraphicFramePr>
        <p:xfrm>
          <a:off x="6418159" y="190500"/>
          <a:ext cx="11378954" cy="9769866"/>
        </p:xfrm>
        <a:graphic>
          <a:graphicData uri="http://schemas.openxmlformats.org/drawingml/2006/table">
            <a:tbl>
              <a:tblPr firstRow="1" bandRow="1">
                <a:tableStyleId>{F5AB1C69-6EDB-4FF4-983F-18BD219EF322}</a:tableStyleId>
              </a:tblPr>
              <a:tblGrid>
                <a:gridCol w="2196524">
                  <a:extLst>
                    <a:ext uri="{9D8B030D-6E8A-4147-A177-3AD203B41FA5}">
                      <a16:colId xmlns:a16="http://schemas.microsoft.com/office/drawing/2014/main" val="1170542379"/>
                    </a:ext>
                  </a:extLst>
                </a:gridCol>
                <a:gridCol w="4267200">
                  <a:extLst>
                    <a:ext uri="{9D8B030D-6E8A-4147-A177-3AD203B41FA5}">
                      <a16:colId xmlns:a16="http://schemas.microsoft.com/office/drawing/2014/main" val="3890799772"/>
                    </a:ext>
                  </a:extLst>
                </a:gridCol>
                <a:gridCol w="2819400">
                  <a:extLst>
                    <a:ext uri="{9D8B030D-6E8A-4147-A177-3AD203B41FA5}">
                      <a16:colId xmlns:a16="http://schemas.microsoft.com/office/drawing/2014/main" val="1183543678"/>
                    </a:ext>
                  </a:extLst>
                </a:gridCol>
                <a:gridCol w="2095830">
                  <a:extLst>
                    <a:ext uri="{9D8B030D-6E8A-4147-A177-3AD203B41FA5}">
                      <a16:colId xmlns:a16="http://schemas.microsoft.com/office/drawing/2014/main" val="330524670"/>
                    </a:ext>
                  </a:extLst>
                </a:gridCol>
              </a:tblGrid>
              <a:tr h="703674">
                <a:tc>
                  <a:txBody>
                    <a:bodyPr/>
                    <a:lstStyle/>
                    <a:p>
                      <a:pPr algn="ctr"/>
                      <a:r>
                        <a:rPr lang="en-IN" sz="1900" dirty="0">
                          <a:solidFill>
                            <a:schemeClr val="dk1"/>
                          </a:solidFill>
                          <a:latin typeface="Tahoma" panose="020B0604030504040204" pitchFamily="34" charset="0"/>
                          <a:ea typeface="Tahoma" panose="020B0604030504040204" pitchFamily="34" charset="0"/>
                          <a:cs typeface="Tahoma" panose="020B0604030504040204" pitchFamily="34" charset="0"/>
                        </a:rPr>
                        <a:t>Metric</a:t>
                      </a:r>
                    </a:p>
                  </a:txBody>
                  <a:tcPr/>
                </a:tc>
                <a:tc>
                  <a:txBody>
                    <a:bodyPr/>
                    <a:lstStyle/>
                    <a:p>
                      <a:pPr algn="ctr"/>
                      <a:r>
                        <a:rPr lang="en-IN" sz="1900" dirty="0">
                          <a:solidFill>
                            <a:schemeClr val="dk1"/>
                          </a:solidFill>
                          <a:latin typeface="Tahoma" panose="020B0604030504040204" pitchFamily="34" charset="0"/>
                          <a:ea typeface="Tahoma" panose="020B0604030504040204" pitchFamily="34" charset="0"/>
                          <a:cs typeface="Tahoma" panose="020B0604030504040204" pitchFamily="34" charset="0"/>
                        </a:rPr>
                        <a:t>Description</a:t>
                      </a:r>
                    </a:p>
                  </a:txBody>
                  <a:tcPr/>
                </a:tc>
                <a:tc>
                  <a:txBody>
                    <a:bodyPr/>
                    <a:lstStyle/>
                    <a:p>
                      <a:pPr marL="0" algn="ctr"/>
                      <a:r>
                        <a:rPr lang="en-IN" sz="1900" dirty="0">
                          <a:solidFill>
                            <a:schemeClr val="dk1"/>
                          </a:solidFill>
                          <a:latin typeface="Tahoma" panose="020B0604030504040204" pitchFamily="34" charset="0"/>
                          <a:ea typeface="Tahoma" panose="020B0604030504040204" pitchFamily="34" charset="0"/>
                          <a:cs typeface="Tahoma" panose="020B0604030504040204" pitchFamily="34" charset="0"/>
                        </a:rPr>
                        <a:t>Python Code Used</a:t>
                      </a:r>
                    </a:p>
                  </a:txBody>
                  <a:tcPr/>
                </a:tc>
                <a:tc>
                  <a:txBody>
                    <a:bodyPr/>
                    <a:lstStyle/>
                    <a:p>
                      <a:pPr marL="0" algn="ctr"/>
                      <a:r>
                        <a:rPr lang="en-IN" sz="1900" dirty="0">
                          <a:solidFill>
                            <a:schemeClr val="dk1"/>
                          </a:solidFill>
                          <a:latin typeface="Tahoma" panose="020B0604030504040204" pitchFamily="34" charset="0"/>
                          <a:ea typeface="Tahoma" panose="020B0604030504040204" pitchFamily="34" charset="0"/>
                          <a:cs typeface="Tahoma" panose="020B0604030504040204" pitchFamily="34" charset="0"/>
                        </a:rPr>
                        <a:t>Visualization</a:t>
                      </a:r>
                    </a:p>
                  </a:txBody>
                  <a:tcPr/>
                </a:tc>
                <a:extLst>
                  <a:ext uri="{0D108BD9-81ED-4DB2-BD59-A6C34878D82A}">
                    <a16:rowId xmlns:a16="http://schemas.microsoft.com/office/drawing/2014/main" val="4123923152"/>
                  </a:ext>
                </a:extLst>
              </a:tr>
              <a:tr h="1812808">
                <a:tc>
                  <a:txBody>
                    <a:bodyPr/>
                    <a:lstStyle/>
                    <a:p>
                      <a:pPr algn="ctr"/>
                      <a:r>
                        <a:rPr lang="en-IN" sz="1900" b="1" dirty="0">
                          <a:latin typeface="Tahoma" panose="020B0604030504040204" pitchFamily="34" charset="0"/>
                          <a:ea typeface="Tahoma" panose="020B0604030504040204" pitchFamily="34" charset="0"/>
                          <a:cs typeface="Tahoma" panose="020B0604030504040204" pitchFamily="34" charset="0"/>
                        </a:rPr>
                        <a:t>Cases Handled per Associate</a:t>
                      </a:r>
                      <a:endParaRPr lang="en-US" sz="1900" b="1"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900" dirty="0">
                          <a:latin typeface="Tahoma" panose="020B0604030504040204" pitchFamily="34" charset="0"/>
                          <a:ea typeface="Tahoma" panose="020B0604030504040204" pitchFamily="34" charset="0"/>
                          <a:cs typeface="Tahoma" panose="020B0604030504040204" pitchFamily="34" charset="0"/>
                        </a:rPr>
                        <a:t>Number of unique </a:t>
                      </a:r>
                      <a:r>
                        <a:rPr lang="en-US" sz="1900" b="1" dirty="0">
                          <a:latin typeface="Tahoma" panose="020B0604030504040204" pitchFamily="34" charset="0"/>
                          <a:ea typeface="Tahoma" panose="020B0604030504040204" pitchFamily="34" charset="0"/>
                          <a:cs typeface="Tahoma" panose="020B0604030504040204" pitchFamily="34" charset="0"/>
                        </a:rPr>
                        <a:t>CASE_IDs</a:t>
                      </a:r>
                      <a:r>
                        <a:rPr lang="en-US" sz="1900" dirty="0">
                          <a:latin typeface="Tahoma" panose="020B0604030504040204" pitchFamily="34" charset="0"/>
                          <a:ea typeface="Tahoma" panose="020B0604030504040204" pitchFamily="34" charset="0"/>
                          <a:cs typeface="Tahoma" panose="020B0604030504040204" pitchFamily="34" charset="0"/>
                        </a:rPr>
                        <a:t> handled by each </a:t>
                      </a:r>
                      <a:r>
                        <a:rPr lang="en-US" sz="1900" b="1" dirty="0">
                          <a:latin typeface="Tahoma" panose="020B0604030504040204" pitchFamily="34" charset="0"/>
                          <a:ea typeface="Tahoma" panose="020B0604030504040204" pitchFamily="34" charset="0"/>
                          <a:cs typeface="Tahoma" panose="020B0604030504040204" pitchFamily="34" charset="0"/>
                        </a:rPr>
                        <a:t>ACTOR_ID</a:t>
                      </a:r>
                      <a:r>
                        <a:rPr lang="en-US" sz="1900" dirty="0">
                          <a:latin typeface="Tahoma" panose="020B0604030504040204" pitchFamily="34" charset="0"/>
                          <a:ea typeface="Tahoma" panose="020B0604030504040204" pitchFamily="34" charset="0"/>
                          <a:cs typeface="Tahoma" panose="020B0604030504040204" pitchFamily="34" charset="0"/>
                        </a:rPr>
                        <a:t> to assess workload distribution.</a:t>
                      </a:r>
                    </a:p>
                  </a:txBody>
                  <a:tcPr anchor="ctr"/>
                </a:tc>
                <a:tc>
                  <a:txBody>
                    <a:bodyPr/>
                    <a:lstStyle/>
                    <a:p>
                      <a:pPr algn="ctr"/>
                      <a:r>
                        <a:rPr lang="en-US" sz="1900" dirty="0" err="1">
                          <a:latin typeface="Tahoma" panose="020B0604030504040204" pitchFamily="34" charset="0"/>
                          <a:ea typeface="Tahoma" panose="020B0604030504040204" pitchFamily="34" charset="0"/>
                          <a:cs typeface="Tahoma" panose="020B0604030504040204" pitchFamily="34" charset="0"/>
                        </a:rPr>
                        <a:t>cases_per_associate</a:t>
                      </a:r>
                      <a:r>
                        <a:rPr lang="en-US" sz="1900" dirty="0">
                          <a:latin typeface="Tahoma" panose="020B0604030504040204" pitchFamily="34" charset="0"/>
                          <a:ea typeface="Tahoma" panose="020B0604030504040204" pitchFamily="34" charset="0"/>
                          <a:cs typeface="Tahoma" panose="020B0604030504040204" pitchFamily="34" charset="0"/>
                        </a:rPr>
                        <a:t>, </a:t>
                      </a:r>
                      <a:r>
                        <a:rPr lang="en-US" sz="1900" dirty="0" err="1">
                          <a:latin typeface="Tahoma" panose="020B0604030504040204" pitchFamily="34" charset="0"/>
                          <a:ea typeface="Tahoma" panose="020B0604030504040204" pitchFamily="34" charset="0"/>
                          <a:cs typeface="Tahoma" panose="020B0604030504040204" pitchFamily="34" charset="0"/>
                        </a:rPr>
                        <a:t>workload_distribution</a:t>
                      </a:r>
                      <a:endParaRPr lang="en-US" sz="19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IN" sz="1900" dirty="0">
                          <a:latin typeface="Tahoma" panose="020B0604030504040204" pitchFamily="34" charset="0"/>
                          <a:ea typeface="Tahoma" panose="020B0604030504040204" pitchFamily="34" charset="0"/>
                          <a:cs typeface="Tahoma" panose="020B0604030504040204" pitchFamily="34" charset="0"/>
                        </a:rPr>
                        <a:t>Histogram</a:t>
                      </a:r>
                    </a:p>
                  </a:txBody>
                  <a:tcPr anchor="ctr"/>
                </a:tc>
                <a:extLst>
                  <a:ext uri="{0D108BD9-81ED-4DB2-BD59-A6C34878D82A}">
                    <a16:rowId xmlns:a16="http://schemas.microsoft.com/office/drawing/2014/main" val="3163801847"/>
                  </a:ext>
                </a:extLst>
              </a:tr>
              <a:tr h="1217318">
                <a:tc>
                  <a:txBody>
                    <a:bodyPr/>
                    <a:lstStyle/>
                    <a:p>
                      <a:pPr algn="ctr"/>
                      <a:r>
                        <a:rPr lang="en-US" sz="1900" b="1" dirty="0">
                          <a:latin typeface="Tahoma" panose="020B0604030504040204" pitchFamily="34" charset="0"/>
                          <a:ea typeface="Tahoma" panose="020B0604030504040204" pitchFamily="34" charset="0"/>
                          <a:cs typeface="Tahoma" panose="020B0604030504040204" pitchFamily="34" charset="0"/>
                        </a:rPr>
                        <a:t>Average Handling Time by Case Type</a:t>
                      </a:r>
                    </a:p>
                  </a:txBody>
                  <a:tcPr anchor="ctr"/>
                </a:tc>
                <a:tc>
                  <a:txBody>
                    <a:bodyPr/>
                    <a:lstStyle/>
                    <a:p>
                      <a:pPr algn="ctr"/>
                      <a:r>
                        <a:rPr lang="en-US" sz="1900" dirty="0">
                          <a:latin typeface="Tahoma" panose="020B0604030504040204" pitchFamily="34" charset="0"/>
                          <a:ea typeface="Tahoma" panose="020B0604030504040204" pitchFamily="34" charset="0"/>
                          <a:cs typeface="Tahoma" panose="020B0604030504040204" pitchFamily="34" charset="0"/>
                        </a:rPr>
                        <a:t>Mean handling time per associate, identifying productivity and training needs.</a:t>
                      </a:r>
                    </a:p>
                  </a:txBody>
                  <a:tcPr anchor="ctr"/>
                </a:tc>
                <a:tc>
                  <a:txBody>
                    <a:bodyPr/>
                    <a:lstStyle/>
                    <a:p>
                      <a:pPr algn="ctr"/>
                      <a:r>
                        <a:rPr lang="en-US" sz="1900" dirty="0" err="1">
                          <a:latin typeface="Tahoma" panose="020B0604030504040204" pitchFamily="34" charset="0"/>
                          <a:ea typeface="Tahoma" panose="020B0604030504040204" pitchFamily="34" charset="0"/>
                          <a:cs typeface="Tahoma" panose="020B0604030504040204" pitchFamily="34" charset="0"/>
                        </a:rPr>
                        <a:t>avg_handling_time_per_associate</a:t>
                      </a:r>
                      <a:endParaRPr lang="en-IN" sz="19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IN" sz="1900" dirty="0">
                          <a:latin typeface="Tahoma" panose="020B0604030504040204" pitchFamily="34" charset="0"/>
                          <a:ea typeface="Tahoma" panose="020B0604030504040204" pitchFamily="34" charset="0"/>
                          <a:cs typeface="Tahoma" panose="020B0604030504040204" pitchFamily="34" charset="0"/>
                        </a:rPr>
                        <a:t>Histogram</a:t>
                      </a:r>
                    </a:p>
                  </a:txBody>
                  <a:tcPr anchor="ctr"/>
                </a:tc>
                <a:extLst>
                  <a:ext uri="{0D108BD9-81ED-4DB2-BD59-A6C34878D82A}">
                    <a16:rowId xmlns:a16="http://schemas.microsoft.com/office/drawing/2014/main" val="2839187162"/>
                  </a:ext>
                </a:extLst>
              </a:tr>
              <a:tr h="1676400">
                <a:tc>
                  <a:txBody>
                    <a:bodyPr/>
                    <a:lstStyle/>
                    <a:p>
                      <a:pPr algn="ctr"/>
                      <a:r>
                        <a:rPr lang="en-IN" sz="1900" b="1" dirty="0">
                          <a:latin typeface="Tahoma" panose="020B0604030504040204" pitchFamily="34" charset="0"/>
                          <a:ea typeface="Tahoma" panose="020B0604030504040204" pitchFamily="34" charset="0"/>
                          <a:cs typeface="Tahoma" panose="020B0604030504040204" pitchFamily="34" charset="0"/>
                        </a:rPr>
                        <a:t>Decision-Making Consistency</a:t>
                      </a:r>
                    </a:p>
                  </a:txBody>
                  <a:tcPr anchor="ctr"/>
                </a:tc>
                <a:tc>
                  <a:txBody>
                    <a:bodyPr/>
                    <a:lstStyle/>
                    <a:p>
                      <a:pPr algn="ctr"/>
                      <a:r>
                        <a:rPr lang="en-US" sz="1900" dirty="0">
                          <a:latin typeface="Tahoma" panose="020B0604030504040204" pitchFamily="34" charset="0"/>
                          <a:ea typeface="Tahoma" panose="020B0604030504040204" pitchFamily="34" charset="0"/>
                          <a:cs typeface="Tahoma" panose="020B0604030504040204" pitchFamily="34" charset="0"/>
                        </a:rPr>
                        <a:t>Frequency of </a:t>
                      </a:r>
                      <a:r>
                        <a:rPr lang="en-US" sz="1900" b="1" dirty="0">
                          <a:latin typeface="Tahoma" panose="020B0604030504040204" pitchFamily="34" charset="0"/>
                          <a:ea typeface="Tahoma" panose="020B0604030504040204" pitchFamily="34" charset="0"/>
                          <a:cs typeface="Tahoma" panose="020B0604030504040204" pitchFamily="34" charset="0"/>
                        </a:rPr>
                        <a:t>OPS_WAITING</a:t>
                      </a:r>
                      <a:r>
                        <a:rPr lang="en-US" sz="1900" dirty="0">
                          <a:latin typeface="Tahoma" panose="020B0604030504040204" pitchFamily="34" charset="0"/>
                          <a:ea typeface="Tahoma" panose="020B0604030504040204" pitchFamily="34" charset="0"/>
                          <a:cs typeface="Tahoma" panose="020B0604030504040204" pitchFamily="34" charset="0"/>
                        </a:rPr>
                        <a:t> decisions per associate to identify need for decision support.</a:t>
                      </a:r>
                    </a:p>
                  </a:txBody>
                  <a:tcPr anchor="ctr"/>
                </a:tc>
                <a:tc>
                  <a:txBody>
                    <a:bodyPr/>
                    <a:lstStyle/>
                    <a:p>
                      <a:pPr algn="ctr"/>
                      <a:r>
                        <a:rPr lang="en-US" sz="1900" dirty="0" err="1">
                          <a:latin typeface="Tahoma" panose="020B0604030504040204" pitchFamily="34" charset="0"/>
                          <a:ea typeface="Tahoma" panose="020B0604030504040204" pitchFamily="34" charset="0"/>
                          <a:cs typeface="Tahoma" panose="020B0604030504040204" pitchFamily="34" charset="0"/>
                        </a:rPr>
                        <a:t>waiting_cases_per_associate</a:t>
                      </a:r>
                      <a:r>
                        <a:rPr lang="en-US" sz="1900" dirty="0">
                          <a:latin typeface="Tahoma" panose="020B0604030504040204" pitchFamily="34" charset="0"/>
                          <a:ea typeface="Tahoma" panose="020B0604030504040204" pitchFamily="34" charset="0"/>
                          <a:cs typeface="Tahoma" panose="020B0604030504040204" pitchFamily="34" charset="0"/>
                        </a:rPr>
                        <a:t>, </a:t>
                      </a:r>
                      <a:r>
                        <a:rPr lang="en-US" sz="1900" dirty="0" err="1">
                          <a:latin typeface="Tahoma" panose="020B0604030504040204" pitchFamily="34" charset="0"/>
                          <a:ea typeface="Tahoma" panose="020B0604030504040204" pitchFamily="34" charset="0"/>
                          <a:cs typeface="Tahoma" panose="020B0604030504040204" pitchFamily="34" charset="0"/>
                        </a:rPr>
                        <a:t>waiting_percentage</a:t>
                      </a:r>
                      <a:endParaRPr lang="en-IN" sz="19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IN" sz="1900" dirty="0">
                          <a:latin typeface="Tahoma" panose="020B0604030504040204" pitchFamily="34" charset="0"/>
                          <a:ea typeface="Tahoma" panose="020B0604030504040204" pitchFamily="34" charset="0"/>
                          <a:cs typeface="Tahoma" panose="020B0604030504040204" pitchFamily="34" charset="0"/>
                        </a:rPr>
                        <a:t>Histogram</a:t>
                      </a:r>
                    </a:p>
                  </a:txBody>
                  <a:tcPr anchor="ctr"/>
                </a:tc>
                <a:extLst>
                  <a:ext uri="{0D108BD9-81ED-4DB2-BD59-A6C34878D82A}">
                    <a16:rowId xmlns:a16="http://schemas.microsoft.com/office/drawing/2014/main" val="686560927"/>
                  </a:ext>
                </a:extLst>
              </a:tr>
              <a:tr h="1446814">
                <a:tc>
                  <a:txBody>
                    <a:bodyPr/>
                    <a:lstStyle/>
                    <a:p>
                      <a:pPr algn="ctr"/>
                      <a:r>
                        <a:rPr lang="en-IN" sz="1900" b="1" dirty="0">
                          <a:latin typeface="Tahoma" panose="020B0604030504040204" pitchFamily="34" charset="0"/>
                          <a:ea typeface="Tahoma" panose="020B0604030504040204" pitchFamily="34" charset="0"/>
                          <a:cs typeface="Tahoma" panose="020B0604030504040204" pitchFamily="34" charset="0"/>
                        </a:rPr>
                        <a:t>Repeat Review Rate</a:t>
                      </a:r>
                    </a:p>
                  </a:txBody>
                  <a:tcPr anchor="ctr"/>
                </a:tc>
                <a:tc>
                  <a:txBody>
                    <a:bodyPr/>
                    <a:lstStyle/>
                    <a:p>
                      <a:pPr algn="ctr"/>
                      <a:r>
                        <a:rPr lang="en-US" sz="1900" dirty="0">
                          <a:latin typeface="Tahoma" panose="020B0604030504040204" pitchFamily="34" charset="0"/>
                          <a:ea typeface="Tahoma" panose="020B0604030504040204" pitchFamily="34" charset="0"/>
                          <a:cs typeface="Tahoma" panose="020B0604030504040204" pitchFamily="34" charset="0"/>
                        </a:rPr>
                        <a:t>Number of reviews per </a:t>
                      </a:r>
                      <a:r>
                        <a:rPr lang="en-US" sz="1900" b="1" dirty="0">
                          <a:latin typeface="Tahoma" panose="020B0604030504040204" pitchFamily="34" charset="0"/>
                          <a:ea typeface="Tahoma" panose="020B0604030504040204" pitchFamily="34" charset="0"/>
                          <a:cs typeface="Tahoma" panose="020B0604030504040204" pitchFamily="34" charset="0"/>
                        </a:rPr>
                        <a:t>CASE_ID</a:t>
                      </a:r>
                      <a:r>
                        <a:rPr lang="en-US" sz="1900" dirty="0">
                          <a:latin typeface="Tahoma" panose="020B0604030504040204" pitchFamily="34" charset="0"/>
                          <a:ea typeface="Tahoma" panose="020B0604030504040204" pitchFamily="34" charset="0"/>
                          <a:cs typeface="Tahoma" panose="020B0604030504040204" pitchFamily="34" charset="0"/>
                        </a:rPr>
                        <a:t> to find cases needing multiple follow-ups, indicating inefficiencies.</a:t>
                      </a:r>
                    </a:p>
                  </a:txBody>
                  <a:tcPr anchor="ctr"/>
                </a:tc>
                <a:tc>
                  <a:txBody>
                    <a:bodyPr/>
                    <a:lstStyle/>
                    <a:p>
                      <a:pPr algn="ctr"/>
                      <a:r>
                        <a:rPr lang="en-IN" sz="1900">
                          <a:latin typeface="Tahoma" panose="020B0604030504040204" pitchFamily="34" charset="0"/>
                          <a:ea typeface="Tahoma" panose="020B0604030504040204" pitchFamily="34" charset="0"/>
                          <a:cs typeface="Tahoma" panose="020B0604030504040204" pitchFamily="34" charset="0"/>
                        </a:rPr>
                        <a:t>repeat_reviews</a:t>
                      </a:r>
                    </a:p>
                  </a:txBody>
                  <a:tcPr anchor="ctr"/>
                </a:tc>
                <a:tc>
                  <a:txBody>
                    <a:bodyPr/>
                    <a:lstStyle/>
                    <a:p>
                      <a:pPr algn="ctr"/>
                      <a:r>
                        <a:rPr lang="en-IN" sz="1900" dirty="0">
                          <a:latin typeface="Tahoma" panose="020B0604030504040204" pitchFamily="34" charset="0"/>
                          <a:ea typeface="Tahoma" panose="020B0604030504040204" pitchFamily="34" charset="0"/>
                          <a:cs typeface="Tahoma" panose="020B0604030504040204" pitchFamily="34" charset="0"/>
                        </a:rPr>
                        <a:t>Histogram</a:t>
                      </a:r>
                    </a:p>
                  </a:txBody>
                  <a:tcPr anchor="ctr"/>
                </a:tc>
                <a:extLst>
                  <a:ext uri="{0D108BD9-81ED-4DB2-BD59-A6C34878D82A}">
                    <a16:rowId xmlns:a16="http://schemas.microsoft.com/office/drawing/2014/main" val="957033107"/>
                  </a:ext>
                </a:extLst>
              </a:tr>
              <a:tr h="1446814">
                <a:tc>
                  <a:txBody>
                    <a:bodyPr/>
                    <a:lstStyle/>
                    <a:p>
                      <a:pPr algn="ctr"/>
                      <a:r>
                        <a:rPr lang="en-IN" sz="1900" b="1" dirty="0">
                          <a:latin typeface="Tahoma" panose="020B0604030504040204" pitchFamily="34" charset="0"/>
                          <a:ea typeface="Tahoma" panose="020B0604030504040204" pitchFamily="34" charset="0"/>
                          <a:cs typeface="Tahoma" panose="020B0604030504040204" pitchFamily="34" charset="0"/>
                        </a:rPr>
                        <a:t>Resolution Time Variability</a:t>
                      </a:r>
                    </a:p>
                  </a:txBody>
                  <a:tcPr anchor="ctr"/>
                </a:tc>
                <a:tc>
                  <a:txBody>
                    <a:bodyPr/>
                    <a:lstStyle/>
                    <a:p>
                      <a:pPr algn="ctr"/>
                      <a:r>
                        <a:rPr lang="en-US" sz="1900" dirty="0">
                          <a:latin typeface="Tahoma" panose="020B0604030504040204" pitchFamily="34" charset="0"/>
                          <a:ea typeface="Tahoma" panose="020B0604030504040204" pitchFamily="34" charset="0"/>
                          <a:cs typeface="Tahoma" panose="020B0604030504040204" pitchFamily="34" charset="0"/>
                        </a:rPr>
                        <a:t>Variability in total resolution time for each </a:t>
                      </a:r>
                      <a:r>
                        <a:rPr lang="en-US" sz="1900" b="1" dirty="0">
                          <a:latin typeface="Tahoma" panose="020B0604030504040204" pitchFamily="34" charset="0"/>
                          <a:ea typeface="Tahoma" panose="020B0604030504040204" pitchFamily="34" charset="0"/>
                          <a:cs typeface="Tahoma" panose="020B0604030504040204" pitchFamily="34" charset="0"/>
                        </a:rPr>
                        <a:t>CASE_ID</a:t>
                      </a:r>
                      <a:r>
                        <a:rPr lang="en-US" sz="1900" dirty="0">
                          <a:latin typeface="Tahoma" panose="020B0604030504040204" pitchFamily="34" charset="0"/>
                          <a:ea typeface="Tahoma" panose="020B0604030504040204" pitchFamily="34" charset="0"/>
                          <a:cs typeface="Tahoma" panose="020B0604030504040204" pitchFamily="34" charset="0"/>
                        </a:rPr>
                        <a:t> to highlight cases with prolonged durations.</a:t>
                      </a:r>
                    </a:p>
                  </a:txBody>
                  <a:tcPr anchor="ctr"/>
                </a:tc>
                <a:tc>
                  <a:txBody>
                    <a:bodyPr/>
                    <a:lstStyle/>
                    <a:p>
                      <a:pPr algn="ctr"/>
                      <a:r>
                        <a:rPr lang="en-US" sz="1900" dirty="0" err="1">
                          <a:latin typeface="Tahoma" panose="020B0604030504040204" pitchFamily="34" charset="0"/>
                          <a:ea typeface="Tahoma" panose="020B0604030504040204" pitchFamily="34" charset="0"/>
                          <a:cs typeface="Tahoma" panose="020B0604030504040204" pitchFamily="34" charset="0"/>
                        </a:rPr>
                        <a:t>max_end_times</a:t>
                      </a:r>
                      <a:r>
                        <a:rPr lang="en-US" sz="1900" dirty="0">
                          <a:latin typeface="Tahoma" panose="020B0604030504040204" pitchFamily="34" charset="0"/>
                          <a:ea typeface="Tahoma" panose="020B0604030504040204" pitchFamily="34" charset="0"/>
                          <a:cs typeface="Tahoma" panose="020B0604030504040204" pitchFamily="34" charset="0"/>
                        </a:rPr>
                        <a:t>, </a:t>
                      </a:r>
                      <a:r>
                        <a:rPr lang="en-US" sz="1900" dirty="0" err="1">
                          <a:latin typeface="Tahoma" panose="020B0604030504040204" pitchFamily="34" charset="0"/>
                          <a:ea typeface="Tahoma" panose="020B0604030504040204" pitchFamily="34" charset="0"/>
                          <a:cs typeface="Tahoma" panose="020B0604030504040204" pitchFamily="34" charset="0"/>
                        </a:rPr>
                        <a:t>min_start_times</a:t>
                      </a:r>
                      <a:r>
                        <a:rPr lang="en-US" sz="1900" dirty="0">
                          <a:latin typeface="Tahoma" panose="020B0604030504040204" pitchFamily="34" charset="0"/>
                          <a:ea typeface="Tahoma" panose="020B0604030504040204" pitchFamily="34" charset="0"/>
                          <a:cs typeface="Tahoma" panose="020B0604030504040204" pitchFamily="34" charset="0"/>
                        </a:rPr>
                        <a:t>, </a:t>
                      </a:r>
                      <a:r>
                        <a:rPr lang="en-US" sz="1900" dirty="0" err="1">
                          <a:latin typeface="Tahoma" panose="020B0604030504040204" pitchFamily="34" charset="0"/>
                          <a:ea typeface="Tahoma" panose="020B0604030504040204" pitchFamily="34" charset="0"/>
                          <a:cs typeface="Tahoma" panose="020B0604030504040204" pitchFamily="34" charset="0"/>
                        </a:rPr>
                        <a:t>resolution_times</a:t>
                      </a:r>
                      <a:endParaRPr lang="en-IN" sz="19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IN" sz="1900" dirty="0">
                          <a:latin typeface="Tahoma" panose="020B0604030504040204" pitchFamily="34" charset="0"/>
                          <a:ea typeface="Tahoma" panose="020B0604030504040204" pitchFamily="34" charset="0"/>
                          <a:cs typeface="Tahoma" panose="020B0604030504040204" pitchFamily="34" charset="0"/>
                        </a:rPr>
                        <a:t>Histogram</a:t>
                      </a:r>
                    </a:p>
                  </a:txBody>
                  <a:tcPr anchor="ctr"/>
                </a:tc>
                <a:extLst>
                  <a:ext uri="{0D108BD9-81ED-4DB2-BD59-A6C34878D82A}">
                    <a16:rowId xmlns:a16="http://schemas.microsoft.com/office/drawing/2014/main" val="3919630196"/>
                  </a:ext>
                </a:extLst>
              </a:tr>
              <a:tr h="1466038">
                <a:tc>
                  <a:txBody>
                    <a:bodyPr/>
                    <a:lstStyle/>
                    <a:p>
                      <a:pPr algn="ctr"/>
                      <a:r>
                        <a:rPr lang="en-US" sz="1900" b="1" dirty="0">
                          <a:latin typeface="Tahoma" panose="020B0604030504040204" pitchFamily="34" charset="0"/>
                          <a:ea typeface="Tahoma" panose="020B0604030504040204" pitchFamily="34" charset="0"/>
                          <a:cs typeface="Tahoma" panose="020B0604030504040204" pitchFamily="34" charset="0"/>
                        </a:rPr>
                        <a:t>Average Resolution Time by Case Type</a:t>
                      </a:r>
                      <a:endParaRPr lang="en-IN" sz="1900" b="1"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900" dirty="0">
                          <a:latin typeface="Tahoma" panose="020B0604030504040204" pitchFamily="34" charset="0"/>
                          <a:ea typeface="Tahoma" panose="020B0604030504040204" pitchFamily="34" charset="0"/>
                          <a:cs typeface="Tahoma" panose="020B0604030504040204" pitchFamily="34" charset="0"/>
                        </a:rPr>
                        <a:t>Average resolution time per </a:t>
                      </a:r>
                      <a:r>
                        <a:rPr lang="en-US" sz="1900" b="1" dirty="0">
                          <a:latin typeface="Tahoma" panose="020B0604030504040204" pitchFamily="34" charset="0"/>
                          <a:ea typeface="Tahoma" panose="020B0604030504040204" pitchFamily="34" charset="0"/>
                          <a:cs typeface="Tahoma" panose="020B0604030504040204" pitchFamily="34" charset="0"/>
                        </a:rPr>
                        <a:t>CASE_TYPE</a:t>
                      </a:r>
                      <a:r>
                        <a:rPr lang="en-US" sz="1900" dirty="0">
                          <a:latin typeface="Tahoma" panose="020B0604030504040204" pitchFamily="34" charset="0"/>
                          <a:ea typeface="Tahoma" panose="020B0604030504040204" pitchFamily="34" charset="0"/>
                          <a:cs typeface="Tahoma" panose="020B0604030504040204" pitchFamily="34" charset="0"/>
                        </a:rPr>
                        <a:t> to identify cases that need specialized handling.</a:t>
                      </a:r>
                    </a:p>
                  </a:txBody>
                  <a:tcPr anchor="ctr"/>
                </a:tc>
                <a:tc>
                  <a:txBody>
                    <a:bodyPr/>
                    <a:lstStyle/>
                    <a:p>
                      <a:pPr algn="ctr"/>
                      <a:r>
                        <a:rPr lang="en-US" sz="1900" dirty="0" err="1">
                          <a:latin typeface="Tahoma" panose="020B0604030504040204" pitchFamily="34" charset="0"/>
                          <a:ea typeface="Tahoma" panose="020B0604030504040204" pitchFamily="34" charset="0"/>
                          <a:cs typeface="Tahoma" panose="020B0604030504040204" pitchFamily="34" charset="0"/>
                        </a:rPr>
                        <a:t>resolution_time_by_case_type</a:t>
                      </a:r>
                      <a:endParaRPr lang="en-US" sz="19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IN" sz="1900" dirty="0">
                          <a:latin typeface="Tahoma" panose="020B0604030504040204" pitchFamily="34" charset="0"/>
                          <a:ea typeface="Tahoma" panose="020B0604030504040204" pitchFamily="34" charset="0"/>
                          <a:cs typeface="Tahoma" panose="020B0604030504040204" pitchFamily="34" charset="0"/>
                        </a:rPr>
                        <a:t>Bar Chart</a:t>
                      </a:r>
                    </a:p>
                  </a:txBody>
                  <a:tcPr anchor="ctr"/>
                </a:tc>
                <a:extLst>
                  <a:ext uri="{0D108BD9-81ED-4DB2-BD59-A6C34878D82A}">
                    <a16:rowId xmlns:a16="http://schemas.microsoft.com/office/drawing/2014/main" val="3602545645"/>
                  </a:ext>
                </a:extLst>
              </a:tr>
            </a:tbl>
          </a:graphicData>
        </a:graphic>
      </p:graphicFrame>
      <p:sp>
        <p:nvSpPr>
          <p:cNvPr id="6" name="Slide Number Placeholder 5">
            <a:extLst>
              <a:ext uri="{FF2B5EF4-FFF2-40B4-BE49-F238E27FC236}">
                <a16:creationId xmlns:a16="http://schemas.microsoft.com/office/drawing/2014/main" id="{0D518A08-34A6-ADB3-5387-88EE21D2576B}"/>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25</a:t>
            </a:fld>
            <a:endParaRPr lang="en-IN" spc="10" dirty="0"/>
          </a:p>
        </p:txBody>
      </p:sp>
    </p:spTree>
    <p:extLst>
      <p:ext uri="{BB962C8B-B14F-4D97-AF65-F5344CB8AC3E}">
        <p14:creationId xmlns:p14="http://schemas.microsoft.com/office/powerpoint/2010/main" val="3381213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A4CE3-059A-4EFE-8FB9-2C2C2D1235B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1F33065-CE85-D434-5BE7-F19C9D32DD2F}"/>
              </a:ext>
            </a:extLst>
          </p:cNvPr>
          <p:cNvSpPr txBox="1"/>
          <p:nvPr/>
        </p:nvSpPr>
        <p:spPr>
          <a:xfrm>
            <a:off x="228600" y="190500"/>
            <a:ext cx="10134600" cy="3860031"/>
          </a:xfrm>
          <a:prstGeom prst="rect">
            <a:avLst/>
          </a:prstGeom>
        </p:spPr>
        <p:txBody>
          <a:bodyPr vert="horz" wrap="square" lIns="0" tIns="393700" rIns="0" bIns="0" rtlCol="0">
            <a:spAutoFit/>
          </a:bodyPr>
          <a:lstStyle/>
          <a:p>
            <a:pPr marL="12700" marR="5080">
              <a:lnSpc>
                <a:spcPct val="75000"/>
              </a:lnSpc>
              <a:spcBef>
                <a:spcPts val="3100"/>
              </a:spcBef>
            </a:pPr>
            <a:r>
              <a:rPr lang="en-IN" sz="10000" b="1" spc="60" dirty="0">
                <a:solidFill>
                  <a:srgbClr val="163300"/>
                </a:solidFill>
                <a:latin typeface="Tahoma"/>
                <a:cs typeface="Tahoma"/>
              </a:rPr>
              <a:t>AGENT PERFORMANCEANALYSIS</a:t>
            </a:r>
            <a:endParaRPr sz="10000" dirty="0">
              <a:latin typeface="Tahoma"/>
              <a:cs typeface="Tahoma"/>
            </a:endParaRPr>
          </a:p>
        </p:txBody>
      </p:sp>
      <p:sp>
        <p:nvSpPr>
          <p:cNvPr id="3" name="object 3">
            <a:extLst>
              <a:ext uri="{FF2B5EF4-FFF2-40B4-BE49-F238E27FC236}">
                <a16:creationId xmlns:a16="http://schemas.microsoft.com/office/drawing/2014/main" id="{7AA1C291-2076-048B-2849-33BE8B93C3BF}"/>
              </a:ext>
            </a:extLst>
          </p:cNvPr>
          <p:cNvSpPr txBox="1"/>
          <p:nvPr/>
        </p:nvSpPr>
        <p:spPr>
          <a:xfrm>
            <a:off x="131300" y="8065649"/>
            <a:ext cx="3678700" cy="2321148"/>
          </a:xfrm>
          <a:prstGeom prst="rect">
            <a:avLst/>
          </a:prstGeom>
        </p:spPr>
        <p:txBody>
          <a:bodyPr vert="horz" wrap="square" lIns="0" tIns="12700" rIns="0" bIns="0" rtlCol="0">
            <a:spAutoFit/>
          </a:bodyPr>
          <a:lstStyle/>
          <a:p>
            <a:pPr marL="12700">
              <a:lnSpc>
                <a:spcPct val="100000"/>
              </a:lnSpc>
              <a:spcBef>
                <a:spcPts val="100"/>
              </a:spcBef>
            </a:pPr>
            <a:r>
              <a:rPr lang="en-IN" sz="15000" b="1" spc="765" dirty="0">
                <a:solidFill>
                  <a:srgbClr val="5C704D"/>
                </a:solidFill>
                <a:latin typeface="Tahoma"/>
                <a:cs typeface="Tahoma"/>
              </a:rPr>
              <a:t>3.1</a:t>
            </a:r>
            <a:endParaRPr sz="15000" dirty="0">
              <a:latin typeface="Tahoma"/>
              <a:cs typeface="Tahoma"/>
            </a:endParaRPr>
          </a:p>
        </p:txBody>
      </p:sp>
      <p:pic>
        <p:nvPicPr>
          <p:cNvPr id="5" name="object 8">
            <a:extLst>
              <a:ext uri="{FF2B5EF4-FFF2-40B4-BE49-F238E27FC236}">
                <a16:creationId xmlns:a16="http://schemas.microsoft.com/office/drawing/2014/main" id="{311E22D4-2889-DC04-D2EE-90D342378059}"/>
              </a:ext>
            </a:extLst>
          </p:cNvPr>
          <p:cNvPicPr/>
          <p:nvPr/>
        </p:nvPicPr>
        <p:blipFill>
          <a:blip r:embed="rId2" cstate="print"/>
          <a:stretch>
            <a:fillRect/>
          </a:stretch>
        </p:blipFill>
        <p:spPr>
          <a:xfrm>
            <a:off x="15240000" y="6972300"/>
            <a:ext cx="3556800" cy="3556800"/>
          </a:xfrm>
          <a:prstGeom prst="rect">
            <a:avLst/>
          </a:prstGeom>
        </p:spPr>
      </p:pic>
      <p:sp>
        <p:nvSpPr>
          <p:cNvPr id="6" name="Slide Number Placeholder 5">
            <a:extLst>
              <a:ext uri="{FF2B5EF4-FFF2-40B4-BE49-F238E27FC236}">
                <a16:creationId xmlns:a16="http://schemas.microsoft.com/office/drawing/2014/main" id="{B31C8B17-56A5-EDEE-67AB-9CA7571086B9}"/>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26</a:t>
            </a:fld>
            <a:endParaRPr lang="en-IN" spc="10" dirty="0"/>
          </a:p>
        </p:txBody>
      </p:sp>
    </p:spTree>
    <p:extLst>
      <p:ext uri="{BB962C8B-B14F-4D97-AF65-F5344CB8AC3E}">
        <p14:creationId xmlns:p14="http://schemas.microsoft.com/office/powerpoint/2010/main" val="289679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241B46F3-7BF0-A836-C5BE-7BD9C522F81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96DBF73-AECA-FA12-33BA-4F6215843677}"/>
              </a:ext>
            </a:extLst>
          </p:cNvPr>
          <p:cNvSpPr/>
          <p:nvPr/>
        </p:nvSpPr>
        <p:spPr>
          <a:xfrm>
            <a:off x="38100" y="0"/>
            <a:ext cx="5981700"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dirty="0"/>
          </a:p>
        </p:txBody>
      </p:sp>
      <p:sp>
        <p:nvSpPr>
          <p:cNvPr id="3" name="object 3">
            <a:extLst>
              <a:ext uri="{FF2B5EF4-FFF2-40B4-BE49-F238E27FC236}">
                <a16:creationId xmlns:a16="http://schemas.microsoft.com/office/drawing/2014/main" id="{61E92258-7CB5-53CD-9F88-0024BB4CF12E}"/>
              </a:ext>
            </a:extLst>
          </p:cNvPr>
          <p:cNvSpPr txBox="1"/>
          <p:nvPr/>
        </p:nvSpPr>
        <p:spPr>
          <a:xfrm>
            <a:off x="372110" y="509612"/>
            <a:ext cx="5647690" cy="2564805"/>
          </a:xfrm>
          <a:prstGeom prst="rect">
            <a:avLst/>
          </a:prstGeom>
        </p:spPr>
        <p:txBody>
          <a:bodyPr vert="horz" wrap="square" lIns="0" tIns="12700" rIns="0" bIns="0" rtlCol="0">
            <a:spAutoFit/>
          </a:bodyPr>
          <a:lstStyle/>
          <a:p>
            <a:pPr marL="12700" marR="5080">
              <a:lnSpc>
                <a:spcPct val="100000"/>
              </a:lnSpc>
              <a:spcBef>
                <a:spcPts val="100"/>
              </a:spcBef>
            </a:pPr>
            <a:r>
              <a:rPr lang="en-US" sz="5500" b="1" kern="0" dirty="0">
                <a:solidFill>
                  <a:srgbClr val="163300"/>
                </a:solidFill>
                <a:latin typeface="Tahoma"/>
                <a:ea typeface="+mj-ea"/>
                <a:cs typeface="Tahoma"/>
              </a:rPr>
              <a:t>CASES</a:t>
            </a:r>
          </a:p>
          <a:p>
            <a:pPr marL="12700" marR="5080">
              <a:lnSpc>
                <a:spcPct val="100000"/>
              </a:lnSpc>
              <a:spcBef>
                <a:spcPts val="100"/>
              </a:spcBef>
            </a:pPr>
            <a:r>
              <a:rPr lang="en-US" sz="5500" b="1" kern="0" spc="-15" dirty="0">
                <a:solidFill>
                  <a:srgbClr val="9FE770"/>
                </a:solidFill>
                <a:latin typeface="Tahoma"/>
                <a:ea typeface="+mj-ea"/>
                <a:cs typeface="Tahoma"/>
              </a:rPr>
              <a:t>HANDLED</a:t>
            </a:r>
            <a:r>
              <a:rPr lang="en-US" sz="5500" b="1" kern="0" spc="-15" dirty="0">
                <a:solidFill>
                  <a:srgbClr val="163300"/>
                </a:solidFill>
                <a:latin typeface="Tahoma"/>
                <a:ea typeface="+mj-ea"/>
                <a:cs typeface="Tahoma"/>
              </a:rPr>
              <a:t> PER ASSOCIATES</a:t>
            </a:r>
            <a:endParaRPr sz="5500" b="1" kern="0" dirty="0">
              <a:solidFill>
                <a:srgbClr val="163300"/>
              </a:solidFill>
              <a:latin typeface="Tahoma"/>
              <a:ea typeface="+mj-ea"/>
              <a:cs typeface="Tahoma"/>
            </a:endParaRPr>
          </a:p>
        </p:txBody>
      </p:sp>
      <p:sp>
        <p:nvSpPr>
          <p:cNvPr id="7" name="Rectangle 4">
            <a:extLst>
              <a:ext uri="{FF2B5EF4-FFF2-40B4-BE49-F238E27FC236}">
                <a16:creationId xmlns:a16="http://schemas.microsoft.com/office/drawing/2014/main" id="{0618EB70-97A2-90B1-25A4-71D6407A73C9}"/>
              </a:ext>
            </a:extLst>
          </p:cNvPr>
          <p:cNvSpPr>
            <a:spLocks noChangeArrowheads="1"/>
          </p:cNvSpPr>
          <p:nvPr/>
        </p:nvSpPr>
        <p:spPr bwMode="auto">
          <a:xfrm>
            <a:off x="291661" y="4375502"/>
            <a:ext cx="543988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OBJECTIVE:</a:t>
            </a: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R="0" lvl="0" algn="just" defTabSz="914400" rtl="0" eaLnBrk="0" fontAlgn="base" latinLnBrk="0" hangingPunct="0">
              <a:lnSpc>
                <a:spcPct val="100000"/>
              </a:lnSpc>
              <a:spcBef>
                <a:spcPct val="0"/>
              </a:spcBef>
              <a:spcAft>
                <a:spcPct val="0"/>
              </a:spcAft>
              <a:buClrTx/>
              <a:buSzTx/>
              <a:tabLst/>
            </a:pPr>
            <a:r>
              <a:rPr lang="en-US" sz="2000" dirty="0">
                <a:latin typeface="Tahoma" panose="020B0604030504040204" pitchFamily="34" charset="0"/>
                <a:ea typeface="Tahoma" panose="020B0604030504040204" pitchFamily="34" charset="0"/>
                <a:cs typeface="Tahoma" panose="020B0604030504040204" pitchFamily="34" charset="0"/>
              </a:rPr>
              <a:t>Evaluate workload distribution among associates, using </a:t>
            </a:r>
            <a:r>
              <a:rPr lang="en-US" sz="2000" b="1" dirty="0">
                <a:latin typeface="Tahoma" panose="020B0604030504040204" pitchFamily="34" charset="0"/>
                <a:ea typeface="Tahoma" panose="020B0604030504040204" pitchFamily="34" charset="0"/>
                <a:cs typeface="Tahoma" panose="020B0604030504040204" pitchFamily="34" charset="0"/>
              </a:rPr>
              <a:t>ACTOR_ID</a:t>
            </a:r>
            <a:r>
              <a:rPr lang="en-US" sz="2000" dirty="0">
                <a:latin typeface="Tahoma" panose="020B0604030504040204" pitchFamily="34" charset="0"/>
                <a:ea typeface="Tahoma" panose="020B0604030504040204" pitchFamily="34" charset="0"/>
                <a:cs typeface="Tahoma" panose="020B0604030504040204" pitchFamily="34" charset="0"/>
              </a:rPr>
              <a:t> and </a:t>
            </a:r>
            <a:r>
              <a:rPr lang="en-US" sz="2000" b="1" dirty="0">
                <a:latin typeface="Tahoma" panose="020B0604030504040204" pitchFamily="34" charset="0"/>
                <a:ea typeface="Tahoma" panose="020B0604030504040204" pitchFamily="34" charset="0"/>
                <a:cs typeface="Tahoma" panose="020B0604030504040204" pitchFamily="34" charset="0"/>
              </a:rPr>
              <a:t>CASE_ID</a:t>
            </a:r>
            <a:r>
              <a:rPr lang="en-US" sz="2000" dirty="0">
                <a:latin typeface="Tahoma" panose="020B0604030504040204" pitchFamily="34" charset="0"/>
                <a:ea typeface="Tahoma" panose="020B0604030504040204" pitchFamily="34" charset="0"/>
                <a:cs typeface="Tahoma" panose="020B0604030504040204" pitchFamily="34" charset="0"/>
              </a:rPr>
              <a:t> to identify potential imbalances.</a:t>
            </a:r>
            <a:endParaRPr lang="en-US" altLang="en-US"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8" name="Table 17">
            <a:extLst>
              <a:ext uri="{FF2B5EF4-FFF2-40B4-BE49-F238E27FC236}">
                <a16:creationId xmlns:a16="http://schemas.microsoft.com/office/drawing/2014/main" id="{407F0EFC-307E-A8C4-FB4B-224A0E96DED4}"/>
              </a:ext>
            </a:extLst>
          </p:cNvPr>
          <p:cNvGraphicFramePr>
            <a:graphicFrameLocks noGrp="1"/>
          </p:cNvGraphicFramePr>
          <p:nvPr>
            <p:extLst>
              <p:ext uri="{D42A27DB-BD31-4B8C-83A1-F6EECF244321}">
                <p14:modId xmlns:p14="http://schemas.microsoft.com/office/powerpoint/2010/main" val="3031963777"/>
              </p:ext>
            </p:extLst>
          </p:nvPr>
        </p:nvGraphicFramePr>
        <p:xfrm>
          <a:off x="6353810" y="1862255"/>
          <a:ext cx="3181775" cy="3454199"/>
        </p:xfrm>
        <a:graphic>
          <a:graphicData uri="http://schemas.openxmlformats.org/drawingml/2006/table">
            <a:tbl>
              <a:tblPr>
                <a:tableStyleId>{775DCB02-9BB8-47FD-8907-85C794F793BA}</a:tableStyleId>
              </a:tblPr>
              <a:tblGrid>
                <a:gridCol w="1723390">
                  <a:extLst>
                    <a:ext uri="{9D8B030D-6E8A-4147-A177-3AD203B41FA5}">
                      <a16:colId xmlns:a16="http://schemas.microsoft.com/office/drawing/2014/main" val="863393758"/>
                    </a:ext>
                  </a:extLst>
                </a:gridCol>
                <a:gridCol w="1458385">
                  <a:extLst>
                    <a:ext uri="{9D8B030D-6E8A-4147-A177-3AD203B41FA5}">
                      <a16:colId xmlns:a16="http://schemas.microsoft.com/office/drawing/2014/main" val="1485054992"/>
                    </a:ext>
                  </a:extLst>
                </a:gridCol>
              </a:tblGrid>
              <a:tr h="493457">
                <a:tc>
                  <a:txBody>
                    <a:bodyPr/>
                    <a:lstStyle/>
                    <a:p>
                      <a:pPr algn="ctr"/>
                      <a:r>
                        <a:rPr lang="en-IN" sz="1800" b="1" dirty="0">
                          <a:latin typeface="Tahoma" panose="020B0604030504040204" pitchFamily="34" charset="0"/>
                          <a:ea typeface="Tahoma" panose="020B0604030504040204" pitchFamily="34" charset="0"/>
                          <a:cs typeface="Tahoma" panose="020B0604030504040204" pitchFamily="34" charset="0"/>
                        </a:rPr>
                        <a:t>Statistic</a:t>
                      </a:r>
                    </a:p>
                  </a:txBody>
                  <a:tcPr anchor="ctr"/>
                </a:tc>
                <a:tc>
                  <a:txBody>
                    <a:bodyPr/>
                    <a:lstStyle/>
                    <a:p>
                      <a:pPr algn="ctr"/>
                      <a:r>
                        <a:rPr lang="en-IN" sz="1800" b="1" dirty="0">
                          <a:latin typeface="Tahoma" panose="020B0604030504040204" pitchFamily="34" charset="0"/>
                          <a:ea typeface="Tahoma" panose="020B0604030504040204" pitchFamily="34" charset="0"/>
                          <a:cs typeface="Tahoma" panose="020B0604030504040204" pitchFamily="34" charset="0"/>
                        </a:rPr>
                        <a:t>Value</a:t>
                      </a:r>
                    </a:p>
                  </a:txBody>
                  <a:tcPr anchor="ctr"/>
                </a:tc>
                <a:extLst>
                  <a:ext uri="{0D108BD9-81ED-4DB2-BD59-A6C34878D82A}">
                    <a16:rowId xmlns:a16="http://schemas.microsoft.com/office/drawing/2014/main" val="737057393"/>
                  </a:ext>
                </a:extLst>
              </a:tr>
              <a:tr h="493457">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Count</a:t>
                      </a:r>
                    </a:p>
                  </a:txBody>
                  <a:tcPr anchor="ctr"/>
                </a:tc>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318</a:t>
                      </a:r>
                    </a:p>
                  </a:txBody>
                  <a:tcPr anchor="ctr"/>
                </a:tc>
                <a:extLst>
                  <a:ext uri="{0D108BD9-81ED-4DB2-BD59-A6C34878D82A}">
                    <a16:rowId xmlns:a16="http://schemas.microsoft.com/office/drawing/2014/main" val="795076104"/>
                  </a:ext>
                </a:extLst>
              </a:tr>
              <a:tr h="493457">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Mean</a:t>
                      </a:r>
                    </a:p>
                  </a:txBody>
                  <a:tcPr anchor="ctr"/>
                </a:tc>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146.44</a:t>
                      </a:r>
                    </a:p>
                  </a:txBody>
                  <a:tcPr anchor="ctr"/>
                </a:tc>
                <a:extLst>
                  <a:ext uri="{0D108BD9-81ED-4DB2-BD59-A6C34878D82A}">
                    <a16:rowId xmlns:a16="http://schemas.microsoft.com/office/drawing/2014/main" val="3783634494"/>
                  </a:ext>
                </a:extLst>
              </a:tr>
              <a:tr h="493457">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Std Dev</a:t>
                      </a:r>
                    </a:p>
                  </a:txBody>
                  <a:tcPr anchor="ctr"/>
                </a:tc>
                <a:tc>
                  <a:txBody>
                    <a:bodyPr/>
                    <a:lstStyle/>
                    <a:p>
                      <a:pPr algn="ctr"/>
                      <a:r>
                        <a:rPr lang="en-IN" sz="1800">
                          <a:latin typeface="Tahoma" panose="020B0604030504040204" pitchFamily="34" charset="0"/>
                          <a:ea typeface="Tahoma" panose="020B0604030504040204" pitchFamily="34" charset="0"/>
                          <a:cs typeface="Tahoma" panose="020B0604030504040204" pitchFamily="34" charset="0"/>
                        </a:rPr>
                        <a:t>218.26</a:t>
                      </a:r>
                    </a:p>
                  </a:txBody>
                  <a:tcPr anchor="ctr"/>
                </a:tc>
                <a:extLst>
                  <a:ext uri="{0D108BD9-81ED-4DB2-BD59-A6C34878D82A}">
                    <a16:rowId xmlns:a16="http://schemas.microsoft.com/office/drawing/2014/main" val="3548809789"/>
                  </a:ext>
                </a:extLst>
              </a:tr>
              <a:tr h="493457">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Min</a:t>
                      </a:r>
                    </a:p>
                  </a:txBody>
                  <a:tcPr anchor="ctr"/>
                </a:tc>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1</a:t>
                      </a:r>
                    </a:p>
                  </a:txBody>
                  <a:tcPr anchor="ctr"/>
                </a:tc>
                <a:extLst>
                  <a:ext uri="{0D108BD9-81ED-4DB2-BD59-A6C34878D82A}">
                    <a16:rowId xmlns:a16="http://schemas.microsoft.com/office/drawing/2014/main" val="2938557764"/>
                  </a:ext>
                </a:extLst>
              </a:tr>
              <a:tr h="493457">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Median (50%)</a:t>
                      </a:r>
                    </a:p>
                  </a:txBody>
                  <a:tcPr anchor="ctr"/>
                </a:tc>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67</a:t>
                      </a:r>
                    </a:p>
                  </a:txBody>
                  <a:tcPr anchor="ctr"/>
                </a:tc>
                <a:extLst>
                  <a:ext uri="{0D108BD9-81ED-4DB2-BD59-A6C34878D82A}">
                    <a16:rowId xmlns:a16="http://schemas.microsoft.com/office/drawing/2014/main" val="2353569103"/>
                  </a:ext>
                </a:extLst>
              </a:tr>
              <a:tr h="493457">
                <a:tc>
                  <a:txBody>
                    <a:bodyPr/>
                    <a:lstStyle/>
                    <a:p>
                      <a:pPr algn="ctr"/>
                      <a:r>
                        <a:rPr lang="en-IN" sz="1800">
                          <a:latin typeface="Tahoma" panose="020B0604030504040204" pitchFamily="34" charset="0"/>
                          <a:ea typeface="Tahoma" panose="020B0604030504040204" pitchFamily="34" charset="0"/>
                          <a:cs typeface="Tahoma" panose="020B0604030504040204" pitchFamily="34" charset="0"/>
                        </a:rPr>
                        <a:t>Max</a:t>
                      </a:r>
                    </a:p>
                  </a:txBody>
                  <a:tcPr anchor="ctr"/>
                </a:tc>
                <a:tc>
                  <a:txBody>
                    <a:bodyPr/>
                    <a:lstStyle/>
                    <a:p>
                      <a:pPr algn="ctr"/>
                      <a:r>
                        <a:rPr lang="en-IN" sz="1800" dirty="0">
                          <a:latin typeface="Tahoma" panose="020B0604030504040204" pitchFamily="34" charset="0"/>
                          <a:ea typeface="Tahoma" panose="020B0604030504040204" pitchFamily="34" charset="0"/>
                          <a:cs typeface="Tahoma" panose="020B0604030504040204" pitchFamily="34" charset="0"/>
                        </a:rPr>
                        <a:t>1,744</a:t>
                      </a:r>
                    </a:p>
                  </a:txBody>
                  <a:tcPr anchor="ctr"/>
                </a:tc>
                <a:extLst>
                  <a:ext uri="{0D108BD9-81ED-4DB2-BD59-A6C34878D82A}">
                    <a16:rowId xmlns:a16="http://schemas.microsoft.com/office/drawing/2014/main" val="2338630928"/>
                  </a:ext>
                </a:extLst>
              </a:tr>
            </a:tbl>
          </a:graphicData>
        </a:graphic>
      </p:graphicFrame>
      <p:sp>
        <p:nvSpPr>
          <p:cNvPr id="21" name="Rectangle 4">
            <a:extLst>
              <a:ext uri="{FF2B5EF4-FFF2-40B4-BE49-F238E27FC236}">
                <a16:creationId xmlns:a16="http://schemas.microsoft.com/office/drawing/2014/main" id="{2AE6D214-DD24-EAB8-FCC5-71F941E401DA}"/>
              </a:ext>
            </a:extLst>
          </p:cNvPr>
          <p:cNvSpPr>
            <a:spLocks noChangeArrowheads="1"/>
          </p:cNvSpPr>
          <p:nvPr/>
        </p:nvSpPr>
        <p:spPr bwMode="auto">
          <a:xfrm>
            <a:off x="6254968" y="6228930"/>
            <a:ext cx="11634413"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KEY INSIGHTS:</a:t>
            </a:r>
          </a:p>
          <a:p>
            <a:pPr marR="0" lvl="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Range</a:t>
            </a:r>
            <a:r>
              <a:rPr lang="en-US" sz="2000" dirty="0">
                <a:latin typeface="Tahoma" panose="020B0604030504040204" pitchFamily="34" charset="0"/>
                <a:ea typeface="Tahoma" panose="020B0604030504040204" pitchFamily="34" charset="0"/>
                <a:cs typeface="Tahoma" panose="020B0604030504040204" pitchFamily="34" charset="0"/>
              </a:rPr>
              <a:t>: Associates handle between </a:t>
            </a:r>
            <a:r>
              <a:rPr lang="en-US" sz="2000" b="1" dirty="0">
                <a:latin typeface="Tahoma" panose="020B0604030504040204" pitchFamily="34" charset="0"/>
                <a:ea typeface="Tahoma" panose="020B0604030504040204" pitchFamily="34" charset="0"/>
                <a:cs typeface="Tahoma" panose="020B0604030504040204" pitchFamily="34" charset="0"/>
              </a:rPr>
              <a:t>1 and 1744 cases</a:t>
            </a:r>
            <a:r>
              <a:rPr lang="en-US" sz="2000" dirty="0">
                <a:latin typeface="Tahoma" panose="020B0604030504040204" pitchFamily="34" charset="0"/>
                <a:ea typeface="Tahoma" panose="020B0604030504040204" pitchFamily="34" charset="0"/>
                <a:cs typeface="Tahoma" panose="020B0604030504040204" pitchFamily="34" charset="0"/>
              </a:rPr>
              <a:t>.</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Mean Cases per Associate</a:t>
            </a:r>
            <a:r>
              <a:rPr lang="en-US" sz="2000" dirty="0">
                <a:latin typeface="Tahoma" panose="020B0604030504040204" pitchFamily="34" charset="0"/>
                <a:ea typeface="Tahoma" panose="020B0604030504040204" pitchFamily="34" charset="0"/>
                <a:cs typeface="Tahoma" panose="020B0604030504040204" pitchFamily="34" charset="0"/>
              </a:rPr>
              <a:t>: 146 cases, but high standard deviation (218) and extreme values (min: 1 case, max: 1,744 cases) suggest significant workload imbalances.</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2000" dirty="0">
              <a:latin typeface="Tahoma" panose="020B0604030504040204" pitchFamily="34" charset="0"/>
              <a:ea typeface="Tahoma" panose="020B0604030504040204" pitchFamily="34" charset="0"/>
              <a:cs typeface="Tahoma" panose="020B0604030504040204" pitchFamily="34" charset="0"/>
            </a:endParaRPr>
          </a:p>
          <a:p>
            <a:pPr algn="just"/>
            <a:r>
              <a:rPr lang="en-US" sz="2000" b="1" dirty="0">
                <a:latin typeface="Tahoma" panose="020B0604030504040204" pitchFamily="34" charset="0"/>
                <a:ea typeface="Tahoma" panose="020B0604030504040204" pitchFamily="34" charset="0"/>
                <a:cs typeface="Tahoma" panose="020B0604030504040204" pitchFamily="34" charset="0"/>
              </a:rPr>
              <a:t>CONCLUSION/RECOMMENDATION:</a:t>
            </a:r>
          </a:p>
          <a:p>
            <a:pPr algn="just"/>
            <a:endParaRPr lang="en-US" sz="2000" b="1" dirty="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Redistribute cases more evenly across associates to prevent burnout and improve overall team efficiency.</a:t>
            </a:r>
          </a:p>
        </p:txBody>
      </p:sp>
      <p:pic>
        <p:nvPicPr>
          <p:cNvPr id="6146" name="Picture 2">
            <a:extLst>
              <a:ext uri="{FF2B5EF4-FFF2-40B4-BE49-F238E27FC236}">
                <a16:creationId xmlns:a16="http://schemas.microsoft.com/office/drawing/2014/main" id="{DB408D81-132F-8D74-7E3A-6BC8A01E7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2034" y="1638300"/>
            <a:ext cx="8333856" cy="43225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606A4E09-5FDD-FFD9-BE76-2C6D4FA403DE}"/>
              </a:ext>
            </a:extLst>
          </p:cNvPr>
          <p:cNvSpPr>
            <a:spLocks noChangeArrowheads="1"/>
          </p:cNvSpPr>
          <p:nvPr/>
        </p:nvSpPr>
        <p:spPr bwMode="auto">
          <a:xfrm>
            <a:off x="6254968" y="534028"/>
            <a:ext cx="1163441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sz="2000" b="1" dirty="0">
                <a:latin typeface="Tahoma" panose="020B0604030504040204" pitchFamily="34" charset="0"/>
                <a:ea typeface="Tahoma" panose="020B0604030504040204" pitchFamily="34" charset="0"/>
                <a:cs typeface="Tahoma" panose="020B0604030504040204" pitchFamily="34" charset="0"/>
              </a:rPr>
              <a:t>Distribution of Cases Handled per Associate</a:t>
            </a:r>
            <a:r>
              <a:rPr lang="en-US" sz="2000" dirty="0">
                <a:latin typeface="Tahoma" panose="020B0604030504040204" pitchFamily="34" charset="0"/>
                <a:ea typeface="Tahoma" panose="020B0604030504040204" pitchFamily="34" charset="0"/>
                <a:cs typeface="Tahoma" panose="020B0604030504040204" pitchFamily="34" charset="0"/>
              </a:rPr>
              <a:t> (Histogram): The histogram shows a heavy right skew, with a small number of associates handling significantly more cases than others.</a:t>
            </a:r>
            <a:endParaRPr lang="en-US" alt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a:extLst>
              <a:ext uri="{FF2B5EF4-FFF2-40B4-BE49-F238E27FC236}">
                <a16:creationId xmlns:a16="http://schemas.microsoft.com/office/drawing/2014/main" id="{A67E669B-9559-D514-2D7E-34C2CC18E760}"/>
              </a:ext>
            </a:extLst>
          </p:cNvPr>
          <p:cNvSpPr>
            <a:spLocks noChangeArrowheads="1"/>
          </p:cNvSpPr>
          <p:nvPr/>
        </p:nvSpPr>
        <p:spPr bwMode="auto">
          <a:xfrm>
            <a:off x="291662" y="6228930"/>
            <a:ext cx="5439889"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RED FLAG:</a:t>
            </a: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R="0" lvl="0" algn="just" defTabSz="914400" rtl="0" eaLnBrk="0" fontAlgn="base" latinLnBrk="0" hangingPunct="0">
              <a:lnSpc>
                <a:spcPct val="100000"/>
              </a:lnSpc>
              <a:spcBef>
                <a:spcPct val="0"/>
              </a:spcBef>
              <a:spcAft>
                <a:spcPct val="0"/>
              </a:spcAft>
              <a:buClrTx/>
              <a:buSzTx/>
              <a:tabLst/>
            </a:pPr>
            <a:r>
              <a:rPr lang="en-US" sz="2000" dirty="0">
                <a:latin typeface="Tahoma" panose="020B0604030504040204" pitchFamily="34" charset="0"/>
                <a:ea typeface="Tahoma" panose="020B0604030504040204" pitchFamily="34" charset="0"/>
                <a:cs typeface="Tahoma" panose="020B0604030504040204" pitchFamily="34" charset="0"/>
              </a:rPr>
              <a:t>The high case count for some associates suggests a </a:t>
            </a:r>
            <a:r>
              <a:rPr lang="en-US" sz="2000" b="1" dirty="0">
                <a:latin typeface="Tahoma" panose="020B0604030504040204" pitchFamily="34" charset="0"/>
                <a:ea typeface="Tahoma" panose="020B0604030504040204" pitchFamily="34" charset="0"/>
                <a:cs typeface="Tahoma" panose="020B0604030504040204" pitchFamily="34" charset="0"/>
              </a:rPr>
              <a:t>workload imbalance</a:t>
            </a:r>
            <a:r>
              <a:rPr lang="en-US" sz="2000" dirty="0">
                <a:latin typeface="Tahoma" panose="020B0604030504040204" pitchFamily="34" charset="0"/>
                <a:ea typeface="Tahoma" panose="020B0604030504040204" pitchFamily="34" charset="0"/>
                <a:cs typeface="Tahoma" panose="020B0604030504040204" pitchFamily="34" charset="0"/>
              </a:rPr>
              <a:t>. Associates handling a high number of cases may face burnout, while those with lower counts may be underutilized, affecting both service quality and morale.</a:t>
            </a:r>
            <a:endParaRPr lang="en-US" alt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8" name="Slide Number Placeholder 7">
            <a:extLst>
              <a:ext uri="{FF2B5EF4-FFF2-40B4-BE49-F238E27FC236}">
                <a16:creationId xmlns:a16="http://schemas.microsoft.com/office/drawing/2014/main" id="{EBE03C2E-90FE-57FC-3954-82DDE049819D}"/>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27</a:t>
            </a:fld>
            <a:endParaRPr lang="en-IN" spc="10" dirty="0"/>
          </a:p>
        </p:txBody>
      </p:sp>
    </p:spTree>
    <p:extLst>
      <p:ext uri="{BB962C8B-B14F-4D97-AF65-F5344CB8AC3E}">
        <p14:creationId xmlns:p14="http://schemas.microsoft.com/office/powerpoint/2010/main" val="424885437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6380E-9D18-78CA-202B-73D7FCCF6AD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7577FFB-762F-3E7E-F33A-D15EBA03DA95}"/>
              </a:ext>
            </a:extLst>
          </p:cNvPr>
          <p:cNvSpPr/>
          <p:nvPr/>
        </p:nvSpPr>
        <p:spPr>
          <a:xfrm>
            <a:off x="0" y="5331"/>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chemeClr val="bg2">
              <a:lumMod val="90000"/>
            </a:schemeClr>
          </a:solidFill>
        </p:spPr>
        <p:txBody>
          <a:bodyPr wrap="square" lIns="0" tIns="0" rIns="0" bIns="0" rtlCol="0"/>
          <a:lstStyle/>
          <a:p>
            <a:endParaRPr lang="en-IN"/>
          </a:p>
        </p:txBody>
      </p:sp>
      <p:sp>
        <p:nvSpPr>
          <p:cNvPr id="27" name="object 2">
            <a:extLst>
              <a:ext uri="{FF2B5EF4-FFF2-40B4-BE49-F238E27FC236}">
                <a16:creationId xmlns:a16="http://schemas.microsoft.com/office/drawing/2014/main" id="{5E91F8AC-A1E1-C2DC-8827-FE7CC3618FAB}"/>
              </a:ext>
            </a:extLst>
          </p:cNvPr>
          <p:cNvSpPr/>
          <p:nvPr/>
        </p:nvSpPr>
        <p:spPr>
          <a:xfrm>
            <a:off x="-9525" y="5331"/>
            <a:ext cx="6029326"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dirty="0"/>
          </a:p>
        </p:txBody>
      </p:sp>
      <p:sp>
        <p:nvSpPr>
          <p:cNvPr id="30" name="object 3">
            <a:extLst>
              <a:ext uri="{FF2B5EF4-FFF2-40B4-BE49-F238E27FC236}">
                <a16:creationId xmlns:a16="http://schemas.microsoft.com/office/drawing/2014/main" id="{88609A5C-8DA5-D2E7-91FF-57C9A755BF84}"/>
              </a:ext>
            </a:extLst>
          </p:cNvPr>
          <p:cNvSpPr txBox="1"/>
          <p:nvPr/>
        </p:nvSpPr>
        <p:spPr>
          <a:xfrm>
            <a:off x="485369" y="590718"/>
            <a:ext cx="5647690" cy="3398366"/>
          </a:xfrm>
          <a:prstGeom prst="rect">
            <a:avLst/>
          </a:prstGeom>
        </p:spPr>
        <p:txBody>
          <a:bodyPr vert="horz" wrap="square" lIns="0" tIns="12700" rIns="0" bIns="0" rtlCol="0">
            <a:spAutoFit/>
          </a:bodyPr>
          <a:lstStyle/>
          <a:p>
            <a:pPr marL="12700" marR="5080">
              <a:lnSpc>
                <a:spcPct val="100000"/>
              </a:lnSpc>
              <a:spcBef>
                <a:spcPts val="100"/>
              </a:spcBef>
            </a:pPr>
            <a:r>
              <a:rPr lang="en-US" sz="5500" b="1" kern="0" dirty="0">
                <a:solidFill>
                  <a:srgbClr val="163300"/>
                </a:solidFill>
                <a:latin typeface="Tahoma"/>
                <a:ea typeface="+mj-ea"/>
                <a:cs typeface="Tahoma"/>
              </a:rPr>
              <a:t>AVERAGE </a:t>
            </a:r>
            <a:r>
              <a:rPr lang="en-US" sz="5500" b="1" kern="0" spc="-15" dirty="0">
                <a:solidFill>
                  <a:srgbClr val="9FE770"/>
                </a:solidFill>
                <a:latin typeface="Tahoma"/>
                <a:ea typeface="+mj-ea"/>
                <a:cs typeface="Tahoma"/>
              </a:rPr>
              <a:t>HANDLING TIME </a:t>
            </a:r>
            <a:r>
              <a:rPr lang="en-US" sz="5500" b="1" kern="0" dirty="0">
                <a:solidFill>
                  <a:srgbClr val="163300"/>
                </a:solidFill>
                <a:latin typeface="Tahoma"/>
                <a:ea typeface="+mj-ea"/>
                <a:cs typeface="Tahoma"/>
              </a:rPr>
              <a:t>PER ASSOCIATE</a:t>
            </a:r>
          </a:p>
        </p:txBody>
      </p:sp>
      <p:graphicFrame>
        <p:nvGraphicFramePr>
          <p:cNvPr id="42" name="Table 41">
            <a:extLst>
              <a:ext uri="{FF2B5EF4-FFF2-40B4-BE49-F238E27FC236}">
                <a16:creationId xmlns:a16="http://schemas.microsoft.com/office/drawing/2014/main" id="{2F8722E1-5324-8EB0-FF92-2D17D144ED52}"/>
              </a:ext>
            </a:extLst>
          </p:cNvPr>
          <p:cNvGraphicFramePr>
            <a:graphicFrameLocks noGrp="1"/>
          </p:cNvGraphicFramePr>
          <p:nvPr>
            <p:extLst>
              <p:ext uri="{D42A27DB-BD31-4B8C-83A1-F6EECF244321}">
                <p14:modId xmlns:p14="http://schemas.microsoft.com/office/powerpoint/2010/main" val="1000698808"/>
              </p:ext>
            </p:extLst>
          </p:nvPr>
        </p:nvGraphicFramePr>
        <p:xfrm>
          <a:off x="6309829" y="1485900"/>
          <a:ext cx="3709771" cy="3200400"/>
        </p:xfrm>
        <a:graphic>
          <a:graphicData uri="http://schemas.openxmlformats.org/drawingml/2006/table">
            <a:tbl>
              <a:tblPr>
                <a:tableStyleId>{69C7853C-536D-4A76-A0AE-DD22124D55A5}</a:tableStyleId>
              </a:tblPr>
              <a:tblGrid>
                <a:gridCol w="1716776">
                  <a:extLst>
                    <a:ext uri="{9D8B030D-6E8A-4147-A177-3AD203B41FA5}">
                      <a16:colId xmlns:a16="http://schemas.microsoft.com/office/drawing/2014/main" val="917716250"/>
                    </a:ext>
                  </a:extLst>
                </a:gridCol>
                <a:gridCol w="1992995">
                  <a:extLst>
                    <a:ext uri="{9D8B030D-6E8A-4147-A177-3AD203B41FA5}">
                      <a16:colId xmlns:a16="http://schemas.microsoft.com/office/drawing/2014/main" val="3820680598"/>
                    </a:ext>
                  </a:extLst>
                </a:gridCol>
              </a:tblGrid>
              <a:tr h="457200">
                <a:tc>
                  <a:txBody>
                    <a:bodyPr/>
                    <a:lstStyle/>
                    <a:p>
                      <a:pPr algn="just"/>
                      <a:r>
                        <a:rPr lang="en-IN" b="1" dirty="0">
                          <a:latin typeface="Tahoma" panose="020B0604030504040204" pitchFamily="34" charset="0"/>
                          <a:ea typeface="Tahoma" panose="020B0604030504040204" pitchFamily="34" charset="0"/>
                          <a:cs typeface="Tahoma" panose="020B0604030504040204" pitchFamily="34" charset="0"/>
                        </a:rPr>
                        <a:t>Statistic</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just"/>
                      <a:r>
                        <a:rPr lang="en-IN" b="1" dirty="0">
                          <a:latin typeface="Tahoma" panose="020B0604030504040204" pitchFamily="34" charset="0"/>
                          <a:ea typeface="Tahoma" panose="020B0604030504040204" pitchFamily="34" charset="0"/>
                          <a:cs typeface="Tahoma" panose="020B0604030504040204" pitchFamily="34" charset="0"/>
                        </a:rPr>
                        <a:t>Value (sec)</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875845711"/>
                  </a:ext>
                </a:extLst>
              </a:tr>
              <a:tr h="457200">
                <a:tc>
                  <a:txBody>
                    <a:bodyPr/>
                    <a:lstStyle/>
                    <a:p>
                      <a:pPr algn="just"/>
                      <a:r>
                        <a:rPr lang="en-IN" dirty="0">
                          <a:latin typeface="Tahoma" panose="020B0604030504040204" pitchFamily="34" charset="0"/>
                          <a:ea typeface="Tahoma" panose="020B0604030504040204" pitchFamily="34" charset="0"/>
                          <a:cs typeface="Tahoma" panose="020B0604030504040204" pitchFamily="34" charset="0"/>
                        </a:rPr>
                        <a:t>Count</a:t>
                      </a:r>
                    </a:p>
                  </a:txBody>
                  <a:tcPr anchor="ctr"/>
                </a:tc>
                <a:tc>
                  <a:txBody>
                    <a:bodyPr/>
                    <a:lstStyle/>
                    <a:p>
                      <a:pPr algn="just"/>
                      <a:r>
                        <a:rPr lang="en-IN" dirty="0">
                          <a:latin typeface="Tahoma" panose="020B0604030504040204" pitchFamily="34" charset="0"/>
                          <a:ea typeface="Tahoma" panose="020B0604030504040204" pitchFamily="34" charset="0"/>
                          <a:cs typeface="Tahoma" panose="020B0604030504040204" pitchFamily="34" charset="0"/>
                        </a:rPr>
                        <a:t>318</a:t>
                      </a:r>
                    </a:p>
                  </a:txBody>
                  <a:tcPr anchor="ctr"/>
                </a:tc>
                <a:extLst>
                  <a:ext uri="{0D108BD9-81ED-4DB2-BD59-A6C34878D82A}">
                    <a16:rowId xmlns:a16="http://schemas.microsoft.com/office/drawing/2014/main" val="3800645231"/>
                  </a:ext>
                </a:extLst>
              </a:tr>
              <a:tr h="457200">
                <a:tc>
                  <a:txBody>
                    <a:bodyPr/>
                    <a:lstStyle/>
                    <a:p>
                      <a:pPr algn="just"/>
                      <a:r>
                        <a:rPr lang="en-IN" dirty="0">
                          <a:latin typeface="Tahoma" panose="020B0604030504040204" pitchFamily="34" charset="0"/>
                          <a:ea typeface="Tahoma" panose="020B0604030504040204" pitchFamily="34" charset="0"/>
                          <a:cs typeface="Tahoma" panose="020B0604030504040204" pitchFamily="34" charset="0"/>
                        </a:rPr>
                        <a:t>Mean</a:t>
                      </a:r>
                    </a:p>
                  </a:txBody>
                  <a:tcPr anchor="ctr"/>
                </a:tc>
                <a:tc>
                  <a:txBody>
                    <a:bodyPr/>
                    <a:lstStyle/>
                    <a:p>
                      <a:pPr algn="just"/>
                      <a:r>
                        <a:rPr lang="en-IN" dirty="0">
                          <a:latin typeface="Tahoma" panose="020B0604030504040204" pitchFamily="34" charset="0"/>
                          <a:ea typeface="Tahoma" panose="020B0604030504040204" pitchFamily="34" charset="0"/>
                          <a:cs typeface="Tahoma" panose="020B0604030504040204" pitchFamily="34" charset="0"/>
                        </a:rPr>
                        <a:t>1316.5</a:t>
                      </a:r>
                    </a:p>
                  </a:txBody>
                  <a:tcPr anchor="ctr"/>
                </a:tc>
                <a:extLst>
                  <a:ext uri="{0D108BD9-81ED-4DB2-BD59-A6C34878D82A}">
                    <a16:rowId xmlns:a16="http://schemas.microsoft.com/office/drawing/2014/main" val="2949216978"/>
                  </a:ext>
                </a:extLst>
              </a:tr>
              <a:tr h="457200">
                <a:tc>
                  <a:txBody>
                    <a:bodyPr/>
                    <a:lstStyle/>
                    <a:p>
                      <a:pPr algn="just"/>
                      <a:r>
                        <a:rPr lang="en-IN" dirty="0">
                          <a:latin typeface="Tahoma" panose="020B0604030504040204" pitchFamily="34" charset="0"/>
                          <a:ea typeface="Tahoma" panose="020B0604030504040204" pitchFamily="34" charset="0"/>
                          <a:cs typeface="Tahoma" panose="020B0604030504040204" pitchFamily="34" charset="0"/>
                        </a:rPr>
                        <a:t>Std Dev</a:t>
                      </a:r>
                    </a:p>
                  </a:txBody>
                  <a:tcPr anchor="ctr"/>
                </a:tc>
                <a:tc>
                  <a:txBody>
                    <a:bodyPr/>
                    <a:lstStyle/>
                    <a:p>
                      <a:pPr algn="just"/>
                      <a:r>
                        <a:rPr lang="en-IN" dirty="0">
                          <a:latin typeface="Tahoma" panose="020B0604030504040204" pitchFamily="34" charset="0"/>
                          <a:ea typeface="Tahoma" panose="020B0604030504040204" pitchFamily="34" charset="0"/>
                          <a:cs typeface="Tahoma" panose="020B0604030504040204" pitchFamily="34" charset="0"/>
                        </a:rPr>
                        <a:t>5726.9</a:t>
                      </a:r>
                    </a:p>
                  </a:txBody>
                  <a:tcPr anchor="ctr"/>
                </a:tc>
                <a:extLst>
                  <a:ext uri="{0D108BD9-81ED-4DB2-BD59-A6C34878D82A}">
                    <a16:rowId xmlns:a16="http://schemas.microsoft.com/office/drawing/2014/main" val="2001662697"/>
                  </a:ext>
                </a:extLst>
              </a:tr>
              <a:tr h="457200">
                <a:tc>
                  <a:txBody>
                    <a:bodyPr/>
                    <a:lstStyle/>
                    <a:p>
                      <a:pPr algn="just"/>
                      <a:r>
                        <a:rPr lang="en-IN" dirty="0">
                          <a:latin typeface="Tahoma" panose="020B0604030504040204" pitchFamily="34" charset="0"/>
                          <a:ea typeface="Tahoma" panose="020B0604030504040204" pitchFamily="34" charset="0"/>
                          <a:cs typeface="Tahoma" panose="020B0604030504040204" pitchFamily="34" charset="0"/>
                        </a:rPr>
                        <a:t>Min</a:t>
                      </a:r>
                    </a:p>
                  </a:txBody>
                  <a:tcPr anchor="ctr"/>
                </a:tc>
                <a:tc>
                  <a:txBody>
                    <a:bodyPr/>
                    <a:lstStyle/>
                    <a:p>
                      <a:pPr algn="just"/>
                      <a:r>
                        <a:rPr lang="en-IN" dirty="0">
                          <a:latin typeface="Tahoma" panose="020B0604030504040204" pitchFamily="34" charset="0"/>
                          <a:ea typeface="Tahoma" panose="020B0604030504040204" pitchFamily="34" charset="0"/>
                          <a:cs typeface="Tahoma" panose="020B0604030504040204" pitchFamily="34" charset="0"/>
                        </a:rPr>
                        <a:t>0.0 </a:t>
                      </a:r>
                    </a:p>
                  </a:txBody>
                  <a:tcPr anchor="ctr"/>
                </a:tc>
                <a:extLst>
                  <a:ext uri="{0D108BD9-81ED-4DB2-BD59-A6C34878D82A}">
                    <a16:rowId xmlns:a16="http://schemas.microsoft.com/office/drawing/2014/main" val="2712182777"/>
                  </a:ext>
                </a:extLst>
              </a:tr>
              <a:tr h="457200">
                <a:tc>
                  <a:txBody>
                    <a:bodyPr/>
                    <a:lstStyle/>
                    <a:p>
                      <a:pPr algn="just"/>
                      <a:r>
                        <a:rPr lang="en-IN" dirty="0">
                          <a:latin typeface="Tahoma" panose="020B0604030504040204" pitchFamily="34" charset="0"/>
                          <a:ea typeface="Tahoma" panose="020B0604030504040204" pitchFamily="34" charset="0"/>
                          <a:cs typeface="Tahoma" panose="020B0604030504040204" pitchFamily="34" charset="0"/>
                        </a:rPr>
                        <a:t>Median (50%)</a:t>
                      </a:r>
                    </a:p>
                  </a:txBody>
                  <a:tcPr anchor="ctr"/>
                </a:tc>
                <a:tc>
                  <a:txBody>
                    <a:bodyPr/>
                    <a:lstStyle/>
                    <a:p>
                      <a:pPr algn="just"/>
                      <a:r>
                        <a:rPr lang="en-IN" dirty="0">
                          <a:latin typeface="Tahoma" panose="020B0604030504040204" pitchFamily="34" charset="0"/>
                          <a:ea typeface="Tahoma" panose="020B0604030504040204" pitchFamily="34" charset="0"/>
                          <a:cs typeface="Tahoma" panose="020B0604030504040204" pitchFamily="34" charset="0"/>
                        </a:rPr>
                        <a:t>443.6</a:t>
                      </a:r>
                    </a:p>
                  </a:txBody>
                  <a:tcPr anchor="ctr"/>
                </a:tc>
                <a:extLst>
                  <a:ext uri="{0D108BD9-81ED-4DB2-BD59-A6C34878D82A}">
                    <a16:rowId xmlns:a16="http://schemas.microsoft.com/office/drawing/2014/main" val="1076120438"/>
                  </a:ext>
                </a:extLst>
              </a:tr>
              <a:tr h="457200">
                <a:tc>
                  <a:txBody>
                    <a:bodyPr/>
                    <a:lstStyle/>
                    <a:p>
                      <a:pPr algn="just"/>
                      <a:r>
                        <a:rPr lang="en-IN" dirty="0">
                          <a:latin typeface="Tahoma" panose="020B0604030504040204" pitchFamily="34" charset="0"/>
                          <a:ea typeface="Tahoma" panose="020B0604030504040204" pitchFamily="34" charset="0"/>
                          <a:cs typeface="Tahoma" panose="020B0604030504040204" pitchFamily="34" charset="0"/>
                        </a:rPr>
                        <a:t>Max (100%)</a:t>
                      </a:r>
                    </a:p>
                  </a:txBody>
                  <a:tcPr anchor="ctr"/>
                </a:tc>
                <a:tc>
                  <a:txBody>
                    <a:bodyPr/>
                    <a:lstStyle/>
                    <a:p>
                      <a:pPr algn="just"/>
                      <a:r>
                        <a:rPr lang="en-IN" dirty="0">
                          <a:latin typeface="Tahoma" panose="020B0604030504040204" pitchFamily="34" charset="0"/>
                          <a:ea typeface="Tahoma" panose="020B0604030504040204" pitchFamily="34" charset="0"/>
                          <a:cs typeface="Tahoma" panose="020B0604030504040204" pitchFamily="34" charset="0"/>
                        </a:rPr>
                        <a:t>68557.3</a:t>
                      </a:r>
                    </a:p>
                  </a:txBody>
                  <a:tcPr anchor="ctr"/>
                </a:tc>
                <a:extLst>
                  <a:ext uri="{0D108BD9-81ED-4DB2-BD59-A6C34878D82A}">
                    <a16:rowId xmlns:a16="http://schemas.microsoft.com/office/drawing/2014/main" val="1256985876"/>
                  </a:ext>
                </a:extLst>
              </a:tr>
            </a:tbl>
          </a:graphicData>
        </a:graphic>
      </p:graphicFrame>
      <p:sp>
        <p:nvSpPr>
          <p:cNvPr id="43" name="Rectangle 4">
            <a:extLst>
              <a:ext uri="{FF2B5EF4-FFF2-40B4-BE49-F238E27FC236}">
                <a16:creationId xmlns:a16="http://schemas.microsoft.com/office/drawing/2014/main" id="{8331B9C9-08D9-2AEA-E56D-C20895F52678}"/>
              </a:ext>
            </a:extLst>
          </p:cNvPr>
          <p:cNvSpPr>
            <a:spLocks noChangeArrowheads="1"/>
          </p:cNvSpPr>
          <p:nvPr/>
        </p:nvSpPr>
        <p:spPr bwMode="auto">
          <a:xfrm>
            <a:off x="485368" y="5012811"/>
            <a:ext cx="488415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OBJECTIVE: </a:t>
            </a:r>
            <a:endParaRPr lang="en-US" sz="2000" b="1" dirty="0">
              <a:latin typeface="Tahoma" panose="020B0604030504040204" pitchFamily="34" charset="0"/>
              <a:ea typeface="Tahoma" panose="020B0604030504040204" pitchFamily="34" charset="0"/>
              <a:cs typeface="Tahoma" panose="020B0604030504040204" pitchFamily="34" charset="0"/>
            </a:endParaRPr>
          </a:p>
          <a:p>
            <a:pPr marR="0" lvl="0" algn="just" defTabSz="914400" rtl="0" eaLnBrk="0" fontAlgn="base" latinLnBrk="0" hangingPunct="0">
              <a:lnSpc>
                <a:spcPct val="100000"/>
              </a:lnSpc>
              <a:spcBef>
                <a:spcPct val="0"/>
              </a:spcBef>
              <a:spcAft>
                <a:spcPct val="0"/>
              </a:spcAft>
              <a:buClrTx/>
              <a:buSzTx/>
              <a:tabLst/>
            </a:pPr>
            <a:r>
              <a:rPr lang="en-US" sz="2000" dirty="0">
                <a:latin typeface="Tahoma" panose="020B0604030504040204" pitchFamily="34" charset="0"/>
                <a:ea typeface="Tahoma" panose="020B0604030504040204" pitchFamily="34" charset="0"/>
                <a:cs typeface="Tahoma" panose="020B0604030504040204" pitchFamily="34" charset="0"/>
              </a:rPr>
              <a:t>Assess individual efficiency by calculating the average handling time for each associate based on </a:t>
            </a:r>
            <a:r>
              <a:rPr lang="en-US" sz="2000" b="1" dirty="0">
                <a:latin typeface="Tahoma" panose="020B0604030504040204" pitchFamily="34" charset="0"/>
                <a:ea typeface="Tahoma" panose="020B0604030504040204" pitchFamily="34" charset="0"/>
                <a:cs typeface="Tahoma" panose="020B0604030504040204" pitchFamily="34" charset="0"/>
              </a:rPr>
              <a:t>HANDLING_TIME_START</a:t>
            </a:r>
            <a:r>
              <a:rPr lang="en-US" sz="2000" dirty="0">
                <a:latin typeface="Tahoma" panose="020B0604030504040204" pitchFamily="34" charset="0"/>
                <a:ea typeface="Tahoma" panose="020B0604030504040204" pitchFamily="34" charset="0"/>
                <a:cs typeface="Tahoma" panose="020B0604030504040204" pitchFamily="34" charset="0"/>
              </a:rPr>
              <a:t> and </a:t>
            </a:r>
            <a:r>
              <a:rPr lang="en-US" sz="2000" b="1" dirty="0">
                <a:latin typeface="Tahoma" panose="020B0604030504040204" pitchFamily="34" charset="0"/>
                <a:ea typeface="Tahoma" panose="020B0604030504040204" pitchFamily="34" charset="0"/>
                <a:cs typeface="Tahoma" panose="020B0604030504040204" pitchFamily="34" charset="0"/>
              </a:rPr>
              <a:t>HANDLING_TIME_END</a:t>
            </a:r>
            <a:r>
              <a:rPr lang="en-US" sz="2000" dirty="0">
                <a:latin typeface="Tahoma" panose="020B0604030504040204" pitchFamily="34" charset="0"/>
                <a:ea typeface="Tahoma" panose="020B0604030504040204" pitchFamily="34" charset="0"/>
                <a:cs typeface="Tahoma" panose="020B0604030504040204" pitchFamily="34" charset="0"/>
              </a:rPr>
              <a:t>.</a:t>
            </a:r>
            <a:endParaRPr lang="en-US" altLang="en-US" sz="1900" b="1" dirty="0">
              <a:latin typeface="Tahoma" panose="020B0604030504040204" pitchFamily="34" charset="0"/>
              <a:ea typeface="Tahoma" panose="020B0604030504040204" pitchFamily="34" charset="0"/>
              <a:cs typeface="Tahoma" panose="020B0604030504040204" pitchFamily="34" charset="0"/>
            </a:endParaRPr>
          </a:p>
        </p:txBody>
      </p:sp>
      <p:sp>
        <p:nvSpPr>
          <p:cNvPr id="44" name="Rectangle 4">
            <a:extLst>
              <a:ext uri="{FF2B5EF4-FFF2-40B4-BE49-F238E27FC236}">
                <a16:creationId xmlns:a16="http://schemas.microsoft.com/office/drawing/2014/main" id="{42FB1408-5F99-62B6-3558-816DAE7CCF05}"/>
              </a:ext>
            </a:extLst>
          </p:cNvPr>
          <p:cNvSpPr>
            <a:spLocks noChangeArrowheads="1"/>
          </p:cNvSpPr>
          <p:nvPr/>
        </p:nvSpPr>
        <p:spPr bwMode="auto">
          <a:xfrm>
            <a:off x="6309829" y="8121120"/>
            <a:ext cx="1106003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000" b="1" dirty="0">
                <a:latin typeface="Tahoma" panose="020B0604030504040204" pitchFamily="34" charset="0"/>
                <a:ea typeface="Tahoma" panose="020B0604030504040204" pitchFamily="34" charset="0"/>
                <a:cs typeface="Tahoma" panose="020B0604030504040204" pitchFamily="34" charset="0"/>
              </a:rPr>
              <a:t>CONCLUSION/RECOMMENDATION:</a:t>
            </a:r>
          </a:p>
          <a:p>
            <a:pPr algn="just"/>
            <a:endParaRPr lang="en-US" sz="2000" b="1" dirty="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Provide targeted training to associates with high handling times, focusing on efficiency improvements in handling complex cases.</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pic>
        <p:nvPicPr>
          <p:cNvPr id="9218" name="Picture 2">
            <a:extLst>
              <a:ext uri="{FF2B5EF4-FFF2-40B4-BE49-F238E27FC236}">
                <a16:creationId xmlns:a16="http://schemas.microsoft.com/office/drawing/2014/main" id="{8CEE264B-7C1F-353C-C26C-4E34350DC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9601" y="1233146"/>
            <a:ext cx="8034078" cy="451518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BD6AC004-F3EB-40D3-18A5-FFFFEA2B7A4C}"/>
              </a:ext>
            </a:extLst>
          </p:cNvPr>
          <p:cNvSpPr>
            <a:spLocks noChangeArrowheads="1"/>
          </p:cNvSpPr>
          <p:nvPr/>
        </p:nvSpPr>
        <p:spPr bwMode="auto">
          <a:xfrm>
            <a:off x="6209047" y="586815"/>
            <a:ext cx="115935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Avg. </a:t>
            </a:r>
            <a:r>
              <a:rPr lang="en-US" altLang="en-US" b="1" dirty="0">
                <a:latin typeface="Tahoma" panose="020B0604030504040204" pitchFamily="34" charset="0"/>
                <a:ea typeface="Tahoma" panose="020B0604030504040204" pitchFamily="34" charset="0"/>
                <a:cs typeface="Tahoma" panose="020B0604030504040204" pitchFamily="34" charset="0"/>
              </a:rPr>
              <a:t>Handling Time per Associate </a:t>
            </a:r>
            <a:r>
              <a:rPr kumimoji="0" lang="en-US" altLang="en-US"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(Histogram): </a:t>
            </a:r>
            <a:r>
              <a:rPr lang="en-US" dirty="0">
                <a:latin typeface="Tahoma" panose="020B0604030504040204" pitchFamily="34" charset="0"/>
                <a:ea typeface="Tahoma" panose="020B0604030504040204" pitchFamily="34" charset="0"/>
                <a:cs typeface="Tahoma" panose="020B0604030504040204" pitchFamily="34" charset="0"/>
              </a:rPr>
              <a:t>Histogram displaying a wide range of handling times, with a concentration of higher values on the upper end.</a:t>
            </a:r>
            <a:endParaRPr kumimoji="0" lang="en-US" altLang="en-US"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7" name="Rectangle 4">
            <a:extLst>
              <a:ext uri="{FF2B5EF4-FFF2-40B4-BE49-F238E27FC236}">
                <a16:creationId xmlns:a16="http://schemas.microsoft.com/office/drawing/2014/main" id="{9DA95E34-5FDA-AAAB-1B4C-68F6186DBC16}"/>
              </a:ext>
            </a:extLst>
          </p:cNvPr>
          <p:cNvSpPr>
            <a:spLocks noChangeArrowheads="1"/>
          </p:cNvSpPr>
          <p:nvPr/>
        </p:nvSpPr>
        <p:spPr bwMode="auto">
          <a:xfrm>
            <a:off x="6400800" y="5965228"/>
            <a:ext cx="1108934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000" b="1" dirty="0">
                <a:latin typeface="Tahoma" panose="020B0604030504040204" pitchFamily="34" charset="0"/>
                <a:ea typeface="Tahoma" panose="020B0604030504040204" pitchFamily="34" charset="0"/>
                <a:cs typeface="Tahoma" panose="020B0604030504040204" pitchFamily="34" charset="0"/>
              </a:rPr>
              <a:t>KEY INSIGHTS:</a:t>
            </a:r>
          </a:p>
          <a:p>
            <a:pPr algn="just"/>
            <a:endParaRPr lang="en-US" sz="2000" b="1" dirty="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Mean handling time</a:t>
            </a:r>
            <a:r>
              <a:rPr lang="en-US" sz="2000" dirty="0">
                <a:latin typeface="Tahoma" panose="020B0604030504040204" pitchFamily="34" charset="0"/>
                <a:ea typeface="Tahoma" panose="020B0604030504040204" pitchFamily="34" charset="0"/>
                <a:cs typeface="Tahoma" panose="020B0604030504040204" pitchFamily="34" charset="0"/>
              </a:rPr>
              <a:t>: 1316.5 seconds, with a high </a:t>
            </a:r>
            <a:r>
              <a:rPr lang="en-US" sz="2000" b="1" dirty="0">
                <a:latin typeface="Tahoma" panose="020B0604030504040204" pitchFamily="34" charset="0"/>
                <a:ea typeface="Tahoma" panose="020B0604030504040204" pitchFamily="34" charset="0"/>
                <a:cs typeface="Tahoma" panose="020B0604030504040204" pitchFamily="34" charset="0"/>
              </a:rPr>
              <a:t>standard deviation of 5726.9 seconds</a:t>
            </a:r>
            <a:r>
              <a:rPr lang="en-US" sz="2000" dirty="0">
                <a:latin typeface="Tahoma" panose="020B0604030504040204" pitchFamily="34" charset="0"/>
                <a:ea typeface="Tahoma" panose="020B0604030504040204" pitchFamily="34" charset="0"/>
                <a:cs typeface="Tahoma" panose="020B0604030504040204" pitchFamily="34" charset="0"/>
              </a:rPr>
              <a:t>.</a:t>
            </a:r>
          </a:p>
          <a:p>
            <a:pPr marL="342900"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Max handling time</a:t>
            </a:r>
            <a:r>
              <a:rPr lang="en-US" sz="2000" dirty="0">
                <a:latin typeface="Tahoma" panose="020B0604030504040204" pitchFamily="34" charset="0"/>
                <a:ea typeface="Tahoma" panose="020B0604030504040204" pitchFamily="34" charset="0"/>
                <a:cs typeface="Tahoma" panose="020B0604030504040204" pitchFamily="34" charset="0"/>
              </a:rPr>
              <a:t>: 68557.3 seconds, indicating some associates are taking significantly longer on certain cases.</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sp>
        <p:nvSpPr>
          <p:cNvPr id="8" name="Rectangle 4">
            <a:extLst>
              <a:ext uri="{FF2B5EF4-FFF2-40B4-BE49-F238E27FC236}">
                <a16:creationId xmlns:a16="http://schemas.microsoft.com/office/drawing/2014/main" id="{73B954D4-1564-8256-95E6-AFDC1A420D2F}"/>
              </a:ext>
            </a:extLst>
          </p:cNvPr>
          <p:cNvSpPr>
            <a:spLocks noChangeArrowheads="1"/>
          </p:cNvSpPr>
          <p:nvPr/>
        </p:nvSpPr>
        <p:spPr bwMode="auto">
          <a:xfrm>
            <a:off x="485369" y="7305512"/>
            <a:ext cx="4884155"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000" b="1" dirty="0">
                <a:latin typeface="Tahoma" panose="020B0604030504040204" pitchFamily="34" charset="0"/>
                <a:ea typeface="Tahoma" panose="020B0604030504040204" pitchFamily="34" charset="0"/>
                <a:cs typeface="Tahoma" panose="020B0604030504040204" pitchFamily="34" charset="0"/>
              </a:rPr>
              <a:t>RED FLAG:</a:t>
            </a:r>
          </a:p>
          <a:p>
            <a:pPr algn="just"/>
            <a:r>
              <a:rPr lang="en-US" sz="2000" dirty="0">
                <a:latin typeface="Tahoma" panose="020B0604030504040204" pitchFamily="34" charset="0"/>
                <a:ea typeface="Tahoma" panose="020B0604030504040204" pitchFamily="34" charset="0"/>
                <a:cs typeface="Tahoma" panose="020B0604030504040204" pitchFamily="34" charset="0"/>
              </a:rPr>
              <a:t>Associates with unusually high handling times may lack proficiency or face difficulties with certain cases, impacting productivity and service consistency.</a:t>
            </a:r>
          </a:p>
        </p:txBody>
      </p:sp>
      <p:sp>
        <p:nvSpPr>
          <p:cNvPr id="4" name="Slide Number Placeholder 3">
            <a:extLst>
              <a:ext uri="{FF2B5EF4-FFF2-40B4-BE49-F238E27FC236}">
                <a16:creationId xmlns:a16="http://schemas.microsoft.com/office/drawing/2014/main" id="{2252097F-11C3-C8F5-3FBA-488B5E32E0A7}"/>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28</a:t>
            </a:fld>
            <a:endParaRPr lang="en-IN" spc="10" dirty="0"/>
          </a:p>
        </p:txBody>
      </p:sp>
    </p:spTree>
    <p:extLst>
      <p:ext uri="{BB962C8B-B14F-4D97-AF65-F5344CB8AC3E}">
        <p14:creationId xmlns:p14="http://schemas.microsoft.com/office/powerpoint/2010/main" val="2073741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873D4-099A-6026-39CF-8E26CB845A3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FE7C0AE-AF44-D736-0DAD-E66B25354729}"/>
              </a:ext>
            </a:extLst>
          </p:cNvPr>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chemeClr val="accent4">
              <a:lumMod val="60000"/>
              <a:lumOff val="40000"/>
            </a:schemeClr>
          </a:solidFill>
        </p:spPr>
        <p:txBody>
          <a:bodyPr wrap="square" lIns="0" tIns="0" rIns="0" bIns="0" rtlCol="0"/>
          <a:lstStyle/>
          <a:p>
            <a:endParaRPr lang="en-IN"/>
          </a:p>
        </p:txBody>
      </p:sp>
      <p:sp>
        <p:nvSpPr>
          <p:cNvPr id="6" name="Rectangle 4">
            <a:extLst>
              <a:ext uri="{FF2B5EF4-FFF2-40B4-BE49-F238E27FC236}">
                <a16:creationId xmlns:a16="http://schemas.microsoft.com/office/drawing/2014/main" id="{BAC94205-FBA6-9261-C660-9446095489E0}"/>
              </a:ext>
            </a:extLst>
          </p:cNvPr>
          <p:cNvSpPr>
            <a:spLocks noChangeArrowheads="1"/>
          </p:cNvSpPr>
          <p:nvPr/>
        </p:nvSpPr>
        <p:spPr bwMode="auto">
          <a:xfrm>
            <a:off x="6327309" y="6342089"/>
            <a:ext cx="1158836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000" b="1" dirty="0">
                <a:latin typeface="Tahoma" panose="020B0604030504040204" pitchFamily="34" charset="0"/>
                <a:ea typeface="Tahoma" panose="020B0604030504040204" pitchFamily="34" charset="0"/>
                <a:cs typeface="Tahoma" panose="020B0604030504040204" pitchFamily="34" charset="0"/>
              </a:rPr>
              <a:t>KEY INSIGHTS:</a:t>
            </a:r>
          </a:p>
          <a:p>
            <a:pPr algn="just"/>
            <a:endParaRPr lang="en-US" sz="2000" b="1"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Average percentage of OPS_WAITING decisions</a:t>
            </a:r>
            <a:r>
              <a:rPr lang="en-US" sz="2000" dirty="0">
                <a:latin typeface="Tahoma" panose="020B0604030504040204" pitchFamily="34" charset="0"/>
                <a:ea typeface="Tahoma" panose="020B0604030504040204" pitchFamily="34" charset="0"/>
                <a:cs typeface="Tahoma" panose="020B0604030504040204" pitchFamily="34" charset="0"/>
              </a:rPr>
              <a:t>: 38.6%, with some associates marking </a:t>
            </a:r>
            <a:r>
              <a:rPr lang="en-US" sz="2000" b="1" dirty="0">
                <a:latin typeface="Tahoma" panose="020B0604030504040204" pitchFamily="34" charset="0"/>
                <a:ea typeface="Tahoma" panose="020B0604030504040204" pitchFamily="34" charset="0"/>
                <a:cs typeface="Tahoma" panose="020B0604030504040204" pitchFamily="34" charset="0"/>
              </a:rPr>
              <a:t>100% of cases as OPS_WAITING</a:t>
            </a:r>
            <a:r>
              <a:rPr lang="en-US" sz="2000" dirty="0">
                <a:latin typeface="Tahoma" panose="020B0604030504040204" pitchFamily="34" charset="0"/>
                <a:ea typeface="Tahoma" panose="020B0604030504040204" pitchFamily="34" charset="0"/>
                <a:cs typeface="Tahoma" panose="020B0604030504040204" pitchFamily="34" charset="0"/>
              </a:rPr>
              <a:t>.</a:t>
            </a:r>
            <a:endParaRPr lang="en-US" sz="2000" b="1"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IN" sz="2000" b="1" dirty="0">
                <a:latin typeface="Tahoma" panose="020B0604030504040204" pitchFamily="34" charset="0"/>
                <a:ea typeface="Tahoma" panose="020B0604030504040204" pitchFamily="34" charset="0"/>
                <a:cs typeface="Tahoma" panose="020B0604030504040204" pitchFamily="34" charset="0"/>
              </a:rPr>
              <a:t>Wide variability</a:t>
            </a:r>
            <a:r>
              <a:rPr lang="en-IN" sz="2000" dirty="0">
                <a:latin typeface="Tahoma" panose="020B0604030504040204" pitchFamily="34" charset="0"/>
                <a:ea typeface="Tahoma" panose="020B0604030504040204" pitchFamily="34" charset="0"/>
                <a:cs typeface="Tahoma" panose="020B0604030504040204" pitchFamily="34" charset="0"/>
              </a:rPr>
              <a:t> indicates that some associates are heavily reliant on OPS_WAITING, potentially delaying resolutions.  </a:t>
            </a:r>
          </a:p>
        </p:txBody>
      </p:sp>
      <p:sp>
        <p:nvSpPr>
          <p:cNvPr id="10" name="object 2">
            <a:extLst>
              <a:ext uri="{FF2B5EF4-FFF2-40B4-BE49-F238E27FC236}">
                <a16:creationId xmlns:a16="http://schemas.microsoft.com/office/drawing/2014/main" id="{0DA2C11A-2C42-BCD4-7A2D-12E80F314FA6}"/>
              </a:ext>
            </a:extLst>
          </p:cNvPr>
          <p:cNvSpPr/>
          <p:nvPr/>
        </p:nvSpPr>
        <p:spPr>
          <a:xfrm>
            <a:off x="-19050" y="0"/>
            <a:ext cx="6112821"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a:p>
        </p:txBody>
      </p:sp>
      <p:sp>
        <p:nvSpPr>
          <p:cNvPr id="11" name="object 3">
            <a:extLst>
              <a:ext uri="{FF2B5EF4-FFF2-40B4-BE49-F238E27FC236}">
                <a16:creationId xmlns:a16="http://schemas.microsoft.com/office/drawing/2014/main" id="{A855EFCF-A8CC-FE87-6C38-2CD0B573C69E}"/>
              </a:ext>
            </a:extLst>
          </p:cNvPr>
          <p:cNvSpPr txBox="1">
            <a:spLocks/>
          </p:cNvSpPr>
          <p:nvPr/>
        </p:nvSpPr>
        <p:spPr>
          <a:xfrm>
            <a:off x="370361" y="514612"/>
            <a:ext cx="5742460" cy="2459648"/>
          </a:xfrm>
          <a:prstGeom prst="rect">
            <a:avLst/>
          </a:prstGeom>
        </p:spPr>
        <p:txBody>
          <a:bodyPr vert="horz" wrap="square" lIns="0" tIns="12700" rIns="0" bIns="0" rtlCol="0">
            <a:spAutoFit/>
          </a:bodyPr>
          <a:lstStyle>
            <a:lvl1pPr>
              <a:defRPr sz="5200" b="1" i="0">
                <a:solidFill>
                  <a:srgbClr val="163300"/>
                </a:solidFill>
                <a:latin typeface="Tahoma"/>
                <a:ea typeface="+mj-ea"/>
                <a:cs typeface="Tahoma"/>
              </a:defRPr>
            </a:lvl1pPr>
          </a:lstStyle>
          <a:p>
            <a:pPr marL="12700" algn="l">
              <a:spcBef>
                <a:spcPts val="100"/>
              </a:spcBef>
            </a:pPr>
            <a:r>
              <a:rPr lang="en-IN" sz="5300" kern="0" dirty="0"/>
              <a:t>DECISION </a:t>
            </a:r>
            <a:r>
              <a:rPr lang="en-IN" sz="5300" kern="0" spc="-15" dirty="0">
                <a:solidFill>
                  <a:srgbClr val="9FE770"/>
                </a:solidFill>
              </a:rPr>
              <a:t>CONSISTENCY</a:t>
            </a:r>
            <a:r>
              <a:rPr lang="en-IN" sz="5300" kern="0" dirty="0"/>
              <a:t> (OPS WAITING)</a:t>
            </a:r>
          </a:p>
        </p:txBody>
      </p:sp>
      <p:sp>
        <p:nvSpPr>
          <p:cNvPr id="15" name="Rectangle 4">
            <a:extLst>
              <a:ext uri="{FF2B5EF4-FFF2-40B4-BE49-F238E27FC236}">
                <a16:creationId xmlns:a16="http://schemas.microsoft.com/office/drawing/2014/main" id="{EF147434-E672-3D12-C2B4-BBD7898C5937}"/>
              </a:ext>
            </a:extLst>
          </p:cNvPr>
          <p:cNvSpPr>
            <a:spLocks noChangeArrowheads="1"/>
          </p:cNvSpPr>
          <p:nvPr/>
        </p:nvSpPr>
        <p:spPr bwMode="auto">
          <a:xfrm>
            <a:off x="351310" y="3585622"/>
            <a:ext cx="5439889"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OBJECTIVE:</a:t>
            </a:r>
          </a:p>
          <a:p>
            <a:pPr marR="0" lvl="0" algn="just" defTabSz="914400" rtl="0" eaLnBrk="0" fontAlgn="base" latinLnBrk="0" hangingPunct="0">
              <a:lnSpc>
                <a:spcPct val="100000"/>
              </a:lnSpc>
              <a:spcBef>
                <a:spcPct val="0"/>
              </a:spcBef>
              <a:spcAft>
                <a:spcPct val="0"/>
              </a:spcAft>
              <a:buClrTx/>
              <a:buSzTx/>
              <a:tabLst/>
            </a:pPr>
            <a:r>
              <a:rPr lang="en-US" sz="2000" dirty="0">
                <a:latin typeface="Tahoma" panose="020B0604030504040204" pitchFamily="34" charset="0"/>
                <a:ea typeface="Tahoma" panose="020B0604030504040204" pitchFamily="34" charset="0"/>
                <a:cs typeface="Tahoma" panose="020B0604030504040204" pitchFamily="34" charset="0"/>
              </a:rPr>
              <a:t>Identify associates who frequently mark cases as </a:t>
            </a:r>
            <a:r>
              <a:rPr lang="en-US" sz="2000" b="1" dirty="0">
                <a:latin typeface="Tahoma" panose="020B0604030504040204" pitchFamily="34" charset="0"/>
                <a:ea typeface="Tahoma" panose="020B0604030504040204" pitchFamily="34" charset="0"/>
                <a:cs typeface="Tahoma" panose="020B0604030504040204" pitchFamily="34" charset="0"/>
              </a:rPr>
              <a:t>OPS_WAITING</a:t>
            </a:r>
            <a:r>
              <a:rPr lang="en-US" sz="2000" dirty="0">
                <a:latin typeface="Tahoma" panose="020B0604030504040204" pitchFamily="34" charset="0"/>
                <a:ea typeface="Tahoma" panose="020B0604030504040204" pitchFamily="34" charset="0"/>
                <a:cs typeface="Tahoma" panose="020B0604030504040204" pitchFamily="34" charset="0"/>
              </a:rPr>
              <a:t> using the </a:t>
            </a:r>
            <a:r>
              <a:rPr lang="en-US" sz="2000" b="1" dirty="0">
                <a:latin typeface="Tahoma" panose="020B0604030504040204" pitchFamily="34" charset="0"/>
                <a:ea typeface="Tahoma" panose="020B0604030504040204" pitchFamily="34" charset="0"/>
                <a:cs typeface="Tahoma" panose="020B0604030504040204" pitchFamily="34" charset="0"/>
              </a:rPr>
              <a:t>OPS_DECISION</a:t>
            </a:r>
            <a:r>
              <a:rPr lang="en-US" sz="2000" dirty="0">
                <a:latin typeface="Tahoma" panose="020B0604030504040204" pitchFamily="34" charset="0"/>
                <a:ea typeface="Tahoma" panose="020B0604030504040204" pitchFamily="34" charset="0"/>
                <a:cs typeface="Tahoma" panose="020B0604030504040204" pitchFamily="34" charset="0"/>
              </a:rPr>
              <a:t> field, to understand delays in decision-making.</a:t>
            </a:r>
            <a:endParaRPr lang="en-US" altLang="en-US" sz="2000" b="1" dirty="0">
              <a:latin typeface="Tahoma" panose="020B0604030504040204" pitchFamily="34" charset="0"/>
              <a:ea typeface="Tahoma" panose="020B0604030504040204" pitchFamily="34" charset="0"/>
              <a:cs typeface="Tahoma" panose="020B0604030504040204" pitchFamily="34" charset="0"/>
            </a:endParaRPr>
          </a:p>
        </p:txBody>
      </p:sp>
      <p:sp>
        <p:nvSpPr>
          <p:cNvPr id="7" name="Rectangle 4">
            <a:extLst>
              <a:ext uri="{FF2B5EF4-FFF2-40B4-BE49-F238E27FC236}">
                <a16:creationId xmlns:a16="http://schemas.microsoft.com/office/drawing/2014/main" id="{63063DA3-3726-86C0-896D-3C005FC7CD0A}"/>
              </a:ext>
            </a:extLst>
          </p:cNvPr>
          <p:cNvSpPr>
            <a:spLocks noChangeArrowheads="1"/>
          </p:cNvSpPr>
          <p:nvPr/>
        </p:nvSpPr>
        <p:spPr bwMode="auto">
          <a:xfrm>
            <a:off x="6327310" y="8363621"/>
            <a:ext cx="1158835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CONCLUSION/RECOMMENDATION:</a:t>
            </a:r>
          </a:p>
          <a:p>
            <a:pPr marR="0" lvl="0" algn="just" defTabSz="914400" rtl="0" eaLnBrk="0" fontAlgn="base" latinLnBrk="0" hangingPunct="0">
              <a:lnSpc>
                <a:spcPct val="100000"/>
              </a:lnSpc>
              <a:spcBef>
                <a:spcPct val="0"/>
              </a:spcBef>
              <a:spcAft>
                <a:spcPct val="0"/>
              </a:spcAft>
              <a:buClrTx/>
              <a:buSzTx/>
              <a:tabLst/>
            </a:pPr>
            <a:endParaRPr lang="en-US" altLang="en-US" sz="2000"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000" dirty="0">
                <a:latin typeface="Tahoma" panose="020B0604030504040204" pitchFamily="34" charset="0"/>
                <a:ea typeface="Tahoma" panose="020B0604030504040204" pitchFamily="34" charset="0"/>
                <a:cs typeface="Tahoma" panose="020B0604030504040204" pitchFamily="34" charset="0"/>
              </a:rPr>
              <a:t>Provide enhanced decision-making guidelines with high OPS_WAITING rates to improve resolution speed and reduce backlog. </a:t>
            </a:r>
          </a:p>
        </p:txBody>
      </p:sp>
      <p:graphicFrame>
        <p:nvGraphicFramePr>
          <p:cNvPr id="4" name="Table 3">
            <a:extLst>
              <a:ext uri="{FF2B5EF4-FFF2-40B4-BE49-F238E27FC236}">
                <a16:creationId xmlns:a16="http://schemas.microsoft.com/office/drawing/2014/main" id="{3BE74D96-6F79-73A9-642E-945E78D1B26B}"/>
              </a:ext>
            </a:extLst>
          </p:cNvPr>
          <p:cNvGraphicFramePr>
            <a:graphicFrameLocks noGrp="1"/>
          </p:cNvGraphicFramePr>
          <p:nvPr>
            <p:extLst>
              <p:ext uri="{D42A27DB-BD31-4B8C-83A1-F6EECF244321}">
                <p14:modId xmlns:p14="http://schemas.microsoft.com/office/powerpoint/2010/main" val="2883377398"/>
              </p:ext>
            </p:extLst>
          </p:nvPr>
        </p:nvGraphicFramePr>
        <p:xfrm>
          <a:off x="6450335" y="1744436"/>
          <a:ext cx="2860177" cy="3937509"/>
        </p:xfrm>
        <a:graphic>
          <a:graphicData uri="http://schemas.openxmlformats.org/drawingml/2006/table">
            <a:tbl>
              <a:tblPr>
                <a:tableStyleId>{775DCB02-9BB8-47FD-8907-85C794F793BA}</a:tableStyleId>
              </a:tblPr>
              <a:tblGrid>
                <a:gridCol w="1487167">
                  <a:extLst>
                    <a:ext uri="{9D8B030D-6E8A-4147-A177-3AD203B41FA5}">
                      <a16:colId xmlns:a16="http://schemas.microsoft.com/office/drawing/2014/main" val="4091430213"/>
                    </a:ext>
                  </a:extLst>
                </a:gridCol>
                <a:gridCol w="1373010">
                  <a:extLst>
                    <a:ext uri="{9D8B030D-6E8A-4147-A177-3AD203B41FA5}">
                      <a16:colId xmlns:a16="http://schemas.microsoft.com/office/drawing/2014/main" val="992290380"/>
                    </a:ext>
                  </a:extLst>
                </a:gridCol>
              </a:tblGrid>
              <a:tr h="877838">
                <a:tc>
                  <a:txBody>
                    <a:bodyPr/>
                    <a:lstStyle/>
                    <a:p>
                      <a:pPr algn="ctr"/>
                      <a:r>
                        <a:rPr lang="en-IN" b="1" dirty="0">
                          <a:solidFill>
                            <a:schemeClr val="dk1"/>
                          </a:solidFill>
                          <a:latin typeface="Tahoma" panose="020B0604030504040204" pitchFamily="34" charset="0"/>
                          <a:ea typeface="Tahoma" panose="020B0604030504040204" pitchFamily="34" charset="0"/>
                          <a:cs typeface="Tahoma" panose="020B0604030504040204" pitchFamily="34" charset="0"/>
                        </a:rPr>
                        <a:t>Statistic</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4">
                        <a:lumMod val="60000"/>
                        <a:lumOff val="40000"/>
                      </a:schemeClr>
                    </a:solidFill>
                  </a:tcPr>
                </a:tc>
                <a:tc>
                  <a:txBody>
                    <a:bodyPr/>
                    <a:lstStyle/>
                    <a:p>
                      <a:pPr algn="ctr"/>
                      <a:r>
                        <a:rPr lang="en-IN" b="1" dirty="0">
                          <a:latin typeface="Tahoma" panose="020B0604030504040204" pitchFamily="34" charset="0"/>
                          <a:ea typeface="Tahoma" panose="020B0604030504040204" pitchFamily="34" charset="0"/>
                          <a:cs typeface="Tahoma" panose="020B0604030504040204" pitchFamily="34" charset="0"/>
                        </a:rPr>
                        <a:t>Value</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4">
                        <a:lumMod val="60000"/>
                        <a:lumOff val="40000"/>
                      </a:schemeClr>
                    </a:solidFill>
                  </a:tcPr>
                </a:tc>
                <a:extLst>
                  <a:ext uri="{0D108BD9-81ED-4DB2-BD59-A6C34878D82A}">
                    <a16:rowId xmlns:a16="http://schemas.microsoft.com/office/drawing/2014/main" val="3199718813"/>
                  </a:ext>
                </a:extLst>
              </a:tr>
              <a:tr h="714018">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Mean</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38.6%</a:t>
                      </a:r>
                    </a:p>
                  </a:txBody>
                  <a:tcPr anchor="ctr"/>
                </a:tc>
                <a:extLst>
                  <a:ext uri="{0D108BD9-81ED-4DB2-BD59-A6C34878D82A}">
                    <a16:rowId xmlns:a16="http://schemas.microsoft.com/office/drawing/2014/main" val="4254295104"/>
                  </a:ext>
                </a:extLst>
              </a:tr>
              <a:tr h="805818">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Std Dev</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18.8%</a:t>
                      </a:r>
                    </a:p>
                  </a:txBody>
                  <a:tcPr anchor="ctr"/>
                </a:tc>
                <a:extLst>
                  <a:ext uri="{0D108BD9-81ED-4DB2-BD59-A6C34878D82A}">
                    <a16:rowId xmlns:a16="http://schemas.microsoft.com/office/drawing/2014/main" val="1407288541"/>
                  </a:ext>
                </a:extLst>
              </a:tr>
              <a:tr h="805818">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Min</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0</a:t>
                      </a:r>
                    </a:p>
                  </a:txBody>
                  <a:tcPr anchor="ctr"/>
                </a:tc>
                <a:extLst>
                  <a:ext uri="{0D108BD9-81ED-4DB2-BD59-A6C34878D82A}">
                    <a16:rowId xmlns:a16="http://schemas.microsoft.com/office/drawing/2014/main" val="1227755919"/>
                  </a:ext>
                </a:extLst>
              </a:tr>
              <a:tr h="734017">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Max</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100%</a:t>
                      </a:r>
                    </a:p>
                  </a:txBody>
                  <a:tcPr anchor="ctr"/>
                </a:tc>
                <a:extLst>
                  <a:ext uri="{0D108BD9-81ED-4DB2-BD59-A6C34878D82A}">
                    <a16:rowId xmlns:a16="http://schemas.microsoft.com/office/drawing/2014/main" val="1409559213"/>
                  </a:ext>
                </a:extLst>
              </a:tr>
            </a:tbl>
          </a:graphicData>
        </a:graphic>
      </p:graphicFrame>
      <p:sp>
        <p:nvSpPr>
          <p:cNvPr id="13" name="Rectangle 4">
            <a:extLst>
              <a:ext uri="{FF2B5EF4-FFF2-40B4-BE49-F238E27FC236}">
                <a16:creationId xmlns:a16="http://schemas.microsoft.com/office/drawing/2014/main" id="{0CF2994A-5A8D-3A42-A8ED-D6C2AC5BAAB4}"/>
              </a:ext>
            </a:extLst>
          </p:cNvPr>
          <p:cNvSpPr>
            <a:spLocks noChangeArrowheads="1"/>
          </p:cNvSpPr>
          <p:nvPr/>
        </p:nvSpPr>
        <p:spPr bwMode="auto">
          <a:xfrm>
            <a:off x="6418804" y="599940"/>
            <a:ext cx="11517886"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sz="1900" b="1" dirty="0">
                <a:latin typeface="Tahoma" panose="020B0604030504040204" pitchFamily="34" charset="0"/>
                <a:ea typeface="Tahoma" panose="020B0604030504040204" pitchFamily="34" charset="0"/>
                <a:cs typeface="Tahoma" panose="020B0604030504040204" pitchFamily="34" charset="0"/>
              </a:rPr>
              <a:t>Percentage of Ops Waiting Per Associate</a:t>
            </a:r>
            <a:r>
              <a:rPr lang="en-US" sz="1900" dirty="0">
                <a:latin typeface="Tahoma" panose="020B0604030504040204" pitchFamily="34" charset="0"/>
                <a:ea typeface="Tahoma" panose="020B0604030504040204" pitchFamily="34" charset="0"/>
                <a:cs typeface="Tahoma" panose="020B0604030504040204" pitchFamily="34" charset="0"/>
              </a:rPr>
              <a:t> </a:t>
            </a:r>
            <a:r>
              <a:rPr lang="en-US" sz="1900" b="1" dirty="0">
                <a:latin typeface="Tahoma" panose="020B0604030504040204" pitchFamily="34" charset="0"/>
                <a:ea typeface="Tahoma" panose="020B0604030504040204" pitchFamily="34" charset="0"/>
                <a:cs typeface="Tahoma" panose="020B0604030504040204" pitchFamily="34" charset="0"/>
              </a:rPr>
              <a:t>(Histogram): </a:t>
            </a:r>
            <a:r>
              <a:rPr kumimoji="0" lang="en-US" altLang="en-US" sz="19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Histogram showing the distribution of OPS_WAITING decisions per associate, with some associates relying heavily on this option.</a:t>
            </a:r>
          </a:p>
        </p:txBody>
      </p:sp>
      <p:pic>
        <p:nvPicPr>
          <p:cNvPr id="11277" name="Picture 13">
            <a:extLst>
              <a:ext uri="{FF2B5EF4-FFF2-40B4-BE49-F238E27FC236}">
                <a16:creationId xmlns:a16="http://schemas.microsoft.com/office/drawing/2014/main" id="{56A9C152-541E-9FB8-A2DC-8B442E0CA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1409700"/>
            <a:ext cx="8411690" cy="49794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Table 24">
            <a:extLst>
              <a:ext uri="{FF2B5EF4-FFF2-40B4-BE49-F238E27FC236}">
                <a16:creationId xmlns:a16="http://schemas.microsoft.com/office/drawing/2014/main" id="{FFF9392A-00A6-2DF2-AF64-C8FD6E993F83}"/>
              </a:ext>
            </a:extLst>
          </p:cNvPr>
          <p:cNvGraphicFramePr>
            <a:graphicFrameLocks noGrp="1"/>
          </p:cNvGraphicFramePr>
          <p:nvPr>
            <p:extLst>
              <p:ext uri="{D42A27DB-BD31-4B8C-83A1-F6EECF244321}">
                <p14:modId xmlns:p14="http://schemas.microsoft.com/office/powerpoint/2010/main" val="2131133077"/>
              </p:ext>
            </p:extLst>
          </p:nvPr>
        </p:nvGraphicFramePr>
        <p:xfrm>
          <a:off x="372331" y="7547673"/>
          <a:ext cx="4659954" cy="2331923"/>
        </p:xfrm>
        <a:graphic>
          <a:graphicData uri="http://schemas.openxmlformats.org/drawingml/2006/table">
            <a:tbl>
              <a:tblPr>
                <a:tableStyleId>{775DCB02-9BB8-47FD-8907-85C794F793BA}</a:tableStyleId>
              </a:tblPr>
              <a:tblGrid>
                <a:gridCol w="2221554">
                  <a:extLst>
                    <a:ext uri="{9D8B030D-6E8A-4147-A177-3AD203B41FA5}">
                      <a16:colId xmlns:a16="http://schemas.microsoft.com/office/drawing/2014/main" val="4091430213"/>
                    </a:ext>
                  </a:extLst>
                </a:gridCol>
                <a:gridCol w="2438400">
                  <a:extLst>
                    <a:ext uri="{9D8B030D-6E8A-4147-A177-3AD203B41FA5}">
                      <a16:colId xmlns:a16="http://schemas.microsoft.com/office/drawing/2014/main" val="992290380"/>
                    </a:ext>
                  </a:extLst>
                </a:gridCol>
              </a:tblGrid>
              <a:tr h="519885">
                <a:tc>
                  <a:txBody>
                    <a:bodyPr/>
                    <a:lstStyle/>
                    <a:p>
                      <a:pPr algn="ctr"/>
                      <a:r>
                        <a:rPr lang="en-IN" b="1" dirty="0">
                          <a:solidFill>
                            <a:schemeClr val="dk1"/>
                          </a:solidFill>
                          <a:latin typeface="Tahoma" panose="020B0604030504040204" pitchFamily="34" charset="0"/>
                          <a:ea typeface="Tahoma" panose="020B0604030504040204" pitchFamily="34" charset="0"/>
                          <a:cs typeface="Tahoma" panose="020B0604030504040204" pitchFamily="34" charset="0"/>
                        </a:rPr>
                        <a:t>ACTOR_ID</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4">
                        <a:lumMod val="60000"/>
                        <a:lumOff val="40000"/>
                      </a:schemeClr>
                    </a:solidFill>
                  </a:tcPr>
                </a:tc>
                <a:tc>
                  <a:txBody>
                    <a:bodyPr/>
                    <a:lstStyle/>
                    <a:p>
                      <a:pPr algn="ctr"/>
                      <a:r>
                        <a:rPr lang="en-IN" b="1" dirty="0">
                          <a:latin typeface="Tahoma" panose="020B0604030504040204" pitchFamily="34" charset="0"/>
                          <a:ea typeface="Tahoma" panose="020B0604030504040204" pitchFamily="34" charset="0"/>
                          <a:cs typeface="Tahoma" panose="020B0604030504040204" pitchFamily="34" charset="0"/>
                        </a:rPr>
                        <a:t>Value</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4">
                        <a:lumMod val="60000"/>
                        <a:lumOff val="40000"/>
                      </a:schemeClr>
                    </a:solidFill>
                  </a:tcPr>
                </a:tc>
                <a:extLst>
                  <a:ext uri="{0D108BD9-81ED-4DB2-BD59-A6C34878D82A}">
                    <a16:rowId xmlns:a16="http://schemas.microsoft.com/office/drawing/2014/main" val="3199718813"/>
                  </a:ext>
                </a:extLst>
              </a:tr>
              <a:tr h="422865">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451</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37.13</a:t>
                      </a:r>
                    </a:p>
                  </a:txBody>
                  <a:tcPr anchor="ctr"/>
                </a:tc>
                <a:extLst>
                  <a:ext uri="{0D108BD9-81ED-4DB2-BD59-A6C34878D82A}">
                    <a16:rowId xmlns:a16="http://schemas.microsoft.com/office/drawing/2014/main" val="4254295104"/>
                  </a:ext>
                </a:extLst>
              </a:tr>
              <a:tr h="477232">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455</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33.91</a:t>
                      </a:r>
                    </a:p>
                  </a:txBody>
                  <a:tcPr anchor="ctr"/>
                </a:tc>
                <a:extLst>
                  <a:ext uri="{0D108BD9-81ED-4DB2-BD59-A6C34878D82A}">
                    <a16:rowId xmlns:a16="http://schemas.microsoft.com/office/drawing/2014/main" val="1407288541"/>
                  </a:ext>
                </a:extLst>
              </a:tr>
              <a:tr h="477232">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458</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23.41</a:t>
                      </a:r>
                    </a:p>
                  </a:txBody>
                  <a:tcPr anchor="ctr"/>
                </a:tc>
                <a:extLst>
                  <a:ext uri="{0D108BD9-81ED-4DB2-BD59-A6C34878D82A}">
                    <a16:rowId xmlns:a16="http://schemas.microsoft.com/office/drawing/2014/main" val="1227755919"/>
                  </a:ext>
                </a:extLst>
              </a:tr>
              <a:tr h="434709">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461</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33.56</a:t>
                      </a:r>
                    </a:p>
                  </a:txBody>
                  <a:tcPr anchor="ctr"/>
                </a:tc>
                <a:extLst>
                  <a:ext uri="{0D108BD9-81ED-4DB2-BD59-A6C34878D82A}">
                    <a16:rowId xmlns:a16="http://schemas.microsoft.com/office/drawing/2014/main" val="1409559213"/>
                  </a:ext>
                </a:extLst>
              </a:tr>
            </a:tbl>
          </a:graphicData>
        </a:graphic>
      </p:graphicFrame>
      <p:sp>
        <p:nvSpPr>
          <p:cNvPr id="26" name="Rectangle 4">
            <a:extLst>
              <a:ext uri="{FF2B5EF4-FFF2-40B4-BE49-F238E27FC236}">
                <a16:creationId xmlns:a16="http://schemas.microsoft.com/office/drawing/2014/main" id="{A328C588-0161-A9DB-8E3B-A93DBAB15237}"/>
              </a:ext>
            </a:extLst>
          </p:cNvPr>
          <p:cNvSpPr>
            <a:spLocks noChangeArrowheads="1"/>
          </p:cNvSpPr>
          <p:nvPr/>
        </p:nvSpPr>
        <p:spPr bwMode="auto">
          <a:xfrm>
            <a:off x="365106" y="5305095"/>
            <a:ext cx="5439889"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000" b="1" dirty="0">
                <a:latin typeface="Tahoma" panose="020B0604030504040204" pitchFamily="34" charset="0"/>
                <a:ea typeface="Tahoma" panose="020B0604030504040204" pitchFamily="34" charset="0"/>
                <a:cs typeface="Tahoma" panose="020B0604030504040204" pitchFamily="34" charset="0"/>
              </a:rPr>
              <a:t>RED FLAG:</a:t>
            </a:r>
          </a:p>
          <a:p>
            <a:pPr algn="just"/>
            <a:r>
              <a:rPr lang="en-US" sz="2000" dirty="0">
                <a:latin typeface="Tahoma" panose="020B0604030504040204" pitchFamily="34" charset="0"/>
                <a:ea typeface="Tahoma" panose="020B0604030504040204" pitchFamily="34" charset="0"/>
                <a:cs typeface="Tahoma" panose="020B0604030504040204" pitchFamily="34" charset="0"/>
              </a:rPr>
              <a:t>High OPS_WAITING rates for certain associates suggest </a:t>
            </a:r>
            <a:r>
              <a:rPr lang="en-US" sz="2000" b="1" dirty="0">
                <a:latin typeface="Tahoma" panose="020B0604030504040204" pitchFamily="34" charset="0"/>
                <a:ea typeface="Tahoma" panose="020B0604030504040204" pitchFamily="34" charset="0"/>
                <a:cs typeface="Tahoma" panose="020B0604030504040204" pitchFamily="34" charset="0"/>
              </a:rPr>
              <a:t>indecision or lack of confidence</a:t>
            </a:r>
            <a:r>
              <a:rPr lang="en-US" sz="2000" dirty="0">
                <a:latin typeface="Tahoma" panose="020B0604030504040204" pitchFamily="34" charset="0"/>
                <a:ea typeface="Tahoma" panose="020B0604030504040204" pitchFamily="34" charset="0"/>
                <a:cs typeface="Tahoma" panose="020B0604030504040204" pitchFamily="34" charset="0"/>
              </a:rPr>
              <a:t>, causing delays and inefficient case handling.</a:t>
            </a:r>
          </a:p>
        </p:txBody>
      </p:sp>
      <p:sp>
        <p:nvSpPr>
          <p:cNvPr id="27" name="Rectangle 4">
            <a:extLst>
              <a:ext uri="{FF2B5EF4-FFF2-40B4-BE49-F238E27FC236}">
                <a16:creationId xmlns:a16="http://schemas.microsoft.com/office/drawing/2014/main" id="{1B44A5F3-2064-9259-9BFE-4F062D445C49}"/>
              </a:ext>
            </a:extLst>
          </p:cNvPr>
          <p:cNvSpPr>
            <a:spLocks noChangeArrowheads="1"/>
          </p:cNvSpPr>
          <p:nvPr/>
        </p:nvSpPr>
        <p:spPr bwMode="auto">
          <a:xfrm>
            <a:off x="317416" y="7033252"/>
            <a:ext cx="46599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000" b="1" dirty="0" err="1">
                <a:latin typeface="Tahoma" panose="020B0604030504040204" pitchFamily="34" charset="0"/>
                <a:ea typeface="Tahoma" panose="020B0604030504040204" pitchFamily="34" charset="0"/>
                <a:cs typeface="Tahoma" panose="020B0604030504040204" pitchFamily="34" charset="0"/>
              </a:rPr>
              <a:t>Ops_Waiting</a:t>
            </a:r>
            <a:r>
              <a:rPr lang="en-US" sz="2000" b="1" dirty="0">
                <a:latin typeface="Tahoma" panose="020B0604030504040204" pitchFamily="34" charset="0"/>
                <a:ea typeface="Tahoma" panose="020B0604030504040204" pitchFamily="34" charset="0"/>
                <a:cs typeface="Tahoma" panose="020B0604030504040204" pitchFamily="34" charset="0"/>
              </a:rPr>
              <a:t> % per Associate:</a:t>
            </a:r>
          </a:p>
        </p:txBody>
      </p:sp>
      <p:sp>
        <p:nvSpPr>
          <p:cNvPr id="5" name="Slide Number Placeholder 4">
            <a:extLst>
              <a:ext uri="{FF2B5EF4-FFF2-40B4-BE49-F238E27FC236}">
                <a16:creationId xmlns:a16="http://schemas.microsoft.com/office/drawing/2014/main" id="{341C326A-B047-14D9-2A09-1C2CEF59176A}"/>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29</a:t>
            </a:fld>
            <a:endParaRPr lang="en-IN" spc="10" dirty="0"/>
          </a:p>
        </p:txBody>
      </p:sp>
    </p:spTree>
    <p:extLst>
      <p:ext uri="{BB962C8B-B14F-4D97-AF65-F5344CB8AC3E}">
        <p14:creationId xmlns:p14="http://schemas.microsoft.com/office/powerpoint/2010/main" val="2213759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chemeClr val="bg2">
              <a:lumMod val="75000"/>
            </a:schemeClr>
          </a:solidFill>
        </p:spPr>
        <p:txBody>
          <a:bodyPr wrap="square" lIns="0" tIns="0" rIns="0" bIns="0" rtlCol="0"/>
          <a:lstStyle/>
          <a:p>
            <a:endParaRPr dirty="0"/>
          </a:p>
        </p:txBody>
      </p:sp>
      <p:sp>
        <p:nvSpPr>
          <p:cNvPr id="6" name="Title 5">
            <a:extLst>
              <a:ext uri="{FF2B5EF4-FFF2-40B4-BE49-F238E27FC236}">
                <a16:creationId xmlns:a16="http://schemas.microsoft.com/office/drawing/2014/main" id="{29E16DBE-7C38-D45F-2397-CA99D988CF65}"/>
              </a:ext>
            </a:extLst>
          </p:cNvPr>
          <p:cNvSpPr>
            <a:spLocks noGrp="1"/>
          </p:cNvSpPr>
          <p:nvPr>
            <p:ph type="title"/>
          </p:nvPr>
        </p:nvSpPr>
        <p:spPr>
          <a:xfrm>
            <a:off x="457224" y="723900"/>
            <a:ext cx="13931900" cy="817880"/>
          </a:xfrm>
        </p:spPr>
        <p:txBody>
          <a:bodyPr/>
          <a:lstStyle/>
          <a:p>
            <a:r>
              <a:rPr lang="en-IN" sz="5000" spc="70" dirty="0"/>
              <a:t>OPERATIONAL</a:t>
            </a:r>
            <a:r>
              <a:rPr lang="en-IN" dirty="0"/>
              <a:t> </a:t>
            </a:r>
            <a:r>
              <a:rPr lang="en-IN" sz="5000" spc="70" dirty="0"/>
              <a:t>DATASET SUMMARY</a:t>
            </a:r>
          </a:p>
        </p:txBody>
      </p:sp>
      <p:sp>
        <p:nvSpPr>
          <p:cNvPr id="8" name="object 4">
            <a:extLst>
              <a:ext uri="{FF2B5EF4-FFF2-40B4-BE49-F238E27FC236}">
                <a16:creationId xmlns:a16="http://schemas.microsoft.com/office/drawing/2014/main" id="{75DAA960-CFEC-3717-9728-6A535FA78955}"/>
              </a:ext>
            </a:extLst>
          </p:cNvPr>
          <p:cNvSpPr txBox="1"/>
          <p:nvPr/>
        </p:nvSpPr>
        <p:spPr>
          <a:xfrm>
            <a:off x="1028712" y="2160547"/>
            <a:ext cx="16421088" cy="7595156"/>
          </a:xfrm>
          <a:prstGeom prst="rect">
            <a:avLst/>
          </a:prstGeom>
        </p:spPr>
        <p:txBody>
          <a:bodyPr vert="horz" wrap="square" lIns="0" tIns="12700" rIns="0" bIns="0" rtlCol="0">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lang="en-US" altLang="en-US" sz="3000" b="1" dirty="0">
                <a:latin typeface="Tahoma" panose="020B0604030504040204" pitchFamily="34" charset="0"/>
                <a:ea typeface="Tahoma" panose="020B0604030504040204" pitchFamily="34" charset="0"/>
                <a:cs typeface="Tahoma" panose="020B0604030504040204" pitchFamily="34" charset="0"/>
              </a:rPr>
              <a:t>Records: </a:t>
            </a:r>
            <a:r>
              <a:rPr lang="en-US" altLang="en-US" sz="3000" dirty="0">
                <a:latin typeface="Tahoma" panose="020B0604030504040204" pitchFamily="34" charset="0"/>
                <a:ea typeface="Tahoma" panose="020B0604030504040204" pitchFamily="34" charset="0"/>
                <a:cs typeface="Tahoma" panose="020B0604030504040204" pitchFamily="34" charset="0"/>
              </a:rPr>
              <a:t>473,316 rows (6 months)</a:t>
            </a:r>
          </a:p>
          <a:p>
            <a:pPr marL="0" marR="0" lvl="0" indent="0" algn="just" defTabSz="914400" rtl="0" eaLnBrk="0" fontAlgn="base" latinLnBrk="0" hangingPunct="0">
              <a:lnSpc>
                <a:spcPct val="150000"/>
              </a:lnSpc>
              <a:spcBef>
                <a:spcPct val="0"/>
              </a:spcBef>
              <a:spcAft>
                <a:spcPct val="0"/>
              </a:spcAft>
              <a:buClrTx/>
              <a:buSzTx/>
              <a:buFontTx/>
              <a:buChar char="•"/>
              <a:tabLst/>
            </a:pPr>
            <a:r>
              <a:rPr lang="en-US" altLang="en-US" sz="3000" b="1" dirty="0">
                <a:latin typeface="Tahoma" panose="020B0604030504040204" pitchFamily="34" charset="0"/>
                <a:ea typeface="Tahoma" panose="020B0604030504040204" pitchFamily="34" charset="0"/>
                <a:cs typeface="Tahoma" panose="020B0604030504040204" pitchFamily="34" charset="0"/>
              </a:rPr>
              <a:t>Key Data Columns:</a:t>
            </a:r>
          </a:p>
          <a:p>
            <a:pPr lvl="1" algn="just" eaLnBrk="0" fontAlgn="base" hangingPunct="0">
              <a:lnSpc>
                <a:spcPct val="150000"/>
              </a:lnSpc>
              <a:spcBef>
                <a:spcPct val="0"/>
              </a:spcBef>
              <a:spcAft>
                <a:spcPct val="0"/>
              </a:spcAft>
              <a:buFontTx/>
              <a:buChar char="•"/>
            </a:pPr>
            <a:r>
              <a:rPr lang="en-US" altLang="en-US" sz="3000" b="1" dirty="0">
                <a:latin typeface="Tahoma" panose="020B0604030504040204" pitchFamily="34" charset="0"/>
                <a:ea typeface="Tahoma" panose="020B0604030504040204" pitchFamily="34" charset="0"/>
                <a:cs typeface="Tahoma" panose="020B0604030504040204" pitchFamily="34" charset="0"/>
              </a:rPr>
              <a:t>CASE_ID: </a:t>
            </a:r>
            <a:r>
              <a:rPr lang="en-US" altLang="en-US" sz="3000" dirty="0">
                <a:latin typeface="Tahoma" panose="020B0604030504040204" pitchFamily="34" charset="0"/>
                <a:ea typeface="Tahoma" panose="020B0604030504040204" pitchFamily="34" charset="0"/>
                <a:cs typeface="Tahoma" panose="020B0604030504040204" pitchFamily="34" charset="0"/>
              </a:rPr>
              <a:t>Unique identifier for each review case, which can involve multiple </a:t>
            </a:r>
            <a:r>
              <a:rPr lang="en-US" altLang="en-US" sz="3000" dirty="0" err="1">
                <a:latin typeface="Tahoma" panose="020B0604030504040204" pitchFamily="34" charset="0"/>
                <a:ea typeface="Tahoma" panose="020B0604030504040204" pitchFamily="34" charset="0"/>
                <a:cs typeface="Tahoma" panose="020B0604030504040204" pitchFamily="34" charset="0"/>
              </a:rPr>
              <a:t>Processing_IDs</a:t>
            </a:r>
            <a:r>
              <a:rPr lang="en-US" altLang="en-US" sz="3000" dirty="0">
                <a:latin typeface="Tahoma" panose="020B0604030504040204" pitchFamily="34" charset="0"/>
                <a:ea typeface="Tahoma" panose="020B0604030504040204" pitchFamily="34" charset="0"/>
                <a:cs typeface="Tahoma" panose="020B0604030504040204" pitchFamily="34" charset="0"/>
              </a:rPr>
              <a:t>.</a:t>
            </a:r>
          </a:p>
          <a:p>
            <a:pPr lvl="1" algn="just" eaLnBrk="0" fontAlgn="base" hangingPunct="0">
              <a:lnSpc>
                <a:spcPct val="150000"/>
              </a:lnSpc>
              <a:spcBef>
                <a:spcPct val="0"/>
              </a:spcBef>
              <a:spcAft>
                <a:spcPct val="0"/>
              </a:spcAft>
              <a:buFontTx/>
              <a:buChar char="•"/>
            </a:pPr>
            <a:r>
              <a:rPr lang="en-US" altLang="en-US" sz="3000" b="1" dirty="0">
                <a:latin typeface="Tahoma" panose="020B0604030504040204" pitchFamily="34" charset="0"/>
                <a:ea typeface="Tahoma" panose="020B0604030504040204" pitchFamily="34" charset="0"/>
                <a:cs typeface="Tahoma" panose="020B0604030504040204" pitchFamily="34" charset="0"/>
              </a:rPr>
              <a:t>PROCESSING_ID: </a:t>
            </a:r>
            <a:r>
              <a:rPr lang="en-US" altLang="en-US" sz="3000" dirty="0">
                <a:latin typeface="Tahoma" panose="020B0604030504040204" pitchFamily="34" charset="0"/>
                <a:ea typeface="Tahoma" panose="020B0604030504040204" pitchFamily="34" charset="0"/>
                <a:cs typeface="Tahoma" panose="020B0604030504040204" pitchFamily="34" charset="0"/>
              </a:rPr>
              <a:t>Primary key for individual reviews.</a:t>
            </a:r>
          </a:p>
          <a:p>
            <a:pPr lvl="1" algn="just" eaLnBrk="0" fontAlgn="base" hangingPunct="0">
              <a:lnSpc>
                <a:spcPct val="150000"/>
              </a:lnSpc>
              <a:spcBef>
                <a:spcPct val="0"/>
              </a:spcBef>
              <a:spcAft>
                <a:spcPct val="0"/>
              </a:spcAft>
              <a:buFontTx/>
              <a:buChar char="•"/>
            </a:pPr>
            <a:r>
              <a:rPr lang="en-US" altLang="en-US" sz="3000" b="1" dirty="0">
                <a:latin typeface="Tahoma" panose="020B0604030504040204" pitchFamily="34" charset="0"/>
                <a:ea typeface="Tahoma" panose="020B0604030504040204" pitchFamily="34" charset="0"/>
                <a:cs typeface="Tahoma" panose="020B0604030504040204" pitchFamily="34" charset="0"/>
              </a:rPr>
              <a:t>ACTOR_ID: </a:t>
            </a:r>
            <a:r>
              <a:rPr lang="en-US" sz="3000" dirty="0">
                <a:latin typeface="Tahoma" panose="020B0604030504040204" pitchFamily="34" charset="0"/>
                <a:ea typeface="Tahoma" panose="020B0604030504040204" pitchFamily="34" charset="0"/>
                <a:cs typeface="Tahoma" panose="020B0604030504040204" pitchFamily="34" charset="0"/>
              </a:rPr>
              <a:t>Identifier for the operational associate handling each review</a:t>
            </a:r>
            <a:r>
              <a:rPr lang="en-US" altLang="en-US" sz="3000" dirty="0">
                <a:latin typeface="Tahoma" panose="020B0604030504040204" pitchFamily="34" charset="0"/>
                <a:ea typeface="Tahoma" panose="020B0604030504040204" pitchFamily="34" charset="0"/>
                <a:cs typeface="Tahoma" panose="020B0604030504040204" pitchFamily="34" charset="0"/>
              </a:rPr>
              <a:t>.</a:t>
            </a:r>
          </a:p>
          <a:p>
            <a:pPr lvl="1" algn="just" eaLnBrk="0" fontAlgn="base" hangingPunct="0">
              <a:lnSpc>
                <a:spcPct val="150000"/>
              </a:lnSpc>
              <a:spcBef>
                <a:spcPct val="0"/>
              </a:spcBef>
              <a:spcAft>
                <a:spcPct val="0"/>
              </a:spcAft>
              <a:buFontTx/>
              <a:buChar char="•"/>
            </a:pPr>
            <a:r>
              <a:rPr lang="en-US" altLang="en-US" sz="3000" b="1" dirty="0">
                <a:latin typeface="Tahoma" panose="020B0604030504040204" pitchFamily="34" charset="0"/>
                <a:ea typeface="Tahoma" panose="020B0604030504040204" pitchFamily="34" charset="0"/>
                <a:cs typeface="Tahoma" panose="020B0604030504040204" pitchFamily="34" charset="0"/>
              </a:rPr>
              <a:t>CASE_TYPE: </a:t>
            </a:r>
            <a:r>
              <a:rPr lang="en-US" altLang="en-US" sz="3000" dirty="0">
                <a:latin typeface="Tahoma" panose="020B0604030504040204" pitchFamily="34" charset="0"/>
                <a:ea typeface="Tahoma" panose="020B0604030504040204" pitchFamily="34" charset="0"/>
                <a:cs typeface="Tahoma" panose="020B0604030504040204" pitchFamily="34" charset="0"/>
              </a:rPr>
              <a:t>Case category, e.g., TYPE_THREE (focus for capacity planning).</a:t>
            </a:r>
          </a:p>
          <a:p>
            <a:pPr lvl="1" algn="just" eaLnBrk="0" fontAlgn="base" hangingPunct="0">
              <a:lnSpc>
                <a:spcPct val="150000"/>
              </a:lnSpc>
              <a:spcBef>
                <a:spcPct val="0"/>
              </a:spcBef>
              <a:spcAft>
                <a:spcPct val="0"/>
              </a:spcAft>
              <a:buFontTx/>
              <a:buChar char="•"/>
            </a:pPr>
            <a:r>
              <a:rPr lang="en-US" altLang="en-US" sz="3000" b="1" dirty="0">
                <a:latin typeface="Tahoma" panose="020B0604030504040204" pitchFamily="34" charset="0"/>
                <a:ea typeface="Tahoma" panose="020B0604030504040204" pitchFamily="34" charset="0"/>
                <a:cs typeface="Tahoma" panose="020B0604030504040204" pitchFamily="34" charset="0"/>
              </a:rPr>
              <a:t>OPS_DECISION: </a:t>
            </a:r>
            <a:r>
              <a:rPr lang="en-US" altLang="en-US" sz="3000" dirty="0">
                <a:latin typeface="Tahoma" panose="020B0604030504040204" pitchFamily="34" charset="0"/>
                <a:ea typeface="Tahoma" panose="020B0604030504040204" pitchFamily="34" charset="0"/>
                <a:cs typeface="Tahoma" panose="020B0604030504040204" pitchFamily="34" charset="0"/>
              </a:rPr>
              <a:t>Decision outcome for each review.</a:t>
            </a:r>
          </a:p>
          <a:p>
            <a:pPr lvl="1" algn="just" eaLnBrk="0" fontAlgn="base" hangingPunct="0">
              <a:lnSpc>
                <a:spcPct val="150000"/>
              </a:lnSpc>
              <a:spcBef>
                <a:spcPct val="0"/>
              </a:spcBef>
              <a:spcAft>
                <a:spcPct val="0"/>
              </a:spcAft>
              <a:buFontTx/>
              <a:buChar char="•"/>
            </a:pPr>
            <a:r>
              <a:rPr lang="en-US" altLang="en-US" sz="3000" b="1" dirty="0">
                <a:latin typeface="Tahoma" panose="020B0604030504040204" pitchFamily="34" charset="0"/>
                <a:ea typeface="Tahoma" panose="020B0604030504040204" pitchFamily="34" charset="0"/>
                <a:cs typeface="Tahoma" panose="020B0604030504040204" pitchFamily="34" charset="0"/>
              </a:rPr>
              <a:t>Date Fields: </a:t>
            </a:r>
            <a:r>
              <a:rPr lang="en-US" altLang="en-US" sz="3000" dirty="0">
                <a:latin typeface="Tahoma" panose="020B0604030504040204" pitchFamily="34" charset="0"/>
                <a:ea typeface="Tahoma" panose="020B0604030504040204" pitchFamily="34" charset="0"/>
                <a:cs typeface="Tahoma" panose="020B0604030504040204" pitchFamily="34" charset="0"/>
              </a:rPr>
              <a:t>CASE_CREATED_TIME, HANDLING_TIME_START, HANDLING_TIME_END.</a:t>
            </a:r>
          </a:p>
          <a:p>
            <a:pPr marL="0" marR="0" lvl="0" indent="0" algn="just" defTabSz="914400" rtl="0" eaLnBrk="0" fontAlgn="base" latinLnBrk="0" hangingPunct="0">
              <a:lnSpc>
                <a:spcPct val="150000"/>
              </a:lnSpc>
              <a:spcBef>
                <a:spcPct val="0"/>
              </a:spcBef>
              <a:spcAft>
                <a:spcPct val="0"/>
              </a:spcAft>
              <a:buClrTx/>
              <a:buSzTx/>
              <a:buFontTx/>
              <a:buChar char="•"/>
              <a:tabLst/>
            </a:pPr>
            <a:r>
              <a:rPr lang="en-US" altLang="en-US" sz="3000" b="1" dirty="0">
                <a:latin typeface="Tahoma" panose="020B0604030504040204" pitchFamily="34" charset="0"/>
                <a:ea typeface="Tahoma" panose="020B0604030504040204" pitchFamily="34" charset="0"/>
                <a:cs typeface="Tahoma" panose="020B0604030504040204" pitchFamily="34" charset="0"/>
              </a:rPr>
              <a:t>Focus: </a:t>
            </a:r>
            <a:r>
              <a:rPr lang="en-US" altLang="en-US" sz="3000" dirty="0">
                <a:latin typeface="Tahoma" panose="020B0604030504040204" pitchFamily="34" charset="0"/>
                <a:ea typeface="Tahoma" panose="020B0604030504040204" pitchFamily="34" charset="0"/>
                <a:cs typeface="Tahoma" panose="020B0604030504040204" pitchFamily="34" charset="0"/>
              </a:rPr>
              <a:t>While Data covers multiple case types, my analysis places particular emphasis on TYPE_THREE cases and uses Jan 2022 as the baseline for capacity planning. </a:t>
            </a:r>
            <a:endParaRPr lang="en-US" sz="3000" dirty="0">
              <a:latin typeface="Tahoma" panose="020B0604030504040204" pitchFamily="34" charset="0"/>
              <a:ea typeface="Tahoma" panose="020B0604030504040204" pitchFamily="34" charset="0"/>
              <a:cs typeface="Tahoma" panose="020B0604030504040204" pitchFamily="34" charset="0"/>
            </a:endParaRPr>
          </a:p>
          <a:p>
            <a:pPr marL="12700" marR="5080" algn="just">
              <a:lnSpc>
                <a:spcPct val="150000"/>
              </a:lnSpc>
              <a:spcBef>
                <a:spcPts val="100"/>
              </a:spcBef>
            </a:pPr>
            <a:endParaRPr sz="3000" dirty="0">
              <a:latin typeface="Tahoma" panose="020B0604030504040204" pitchFamily="34" charset="0"/>
              <a:ea typeface="Tahoma" panose="020B0604030504040204" pitchFamily="34" charset="0"/>
              <a:cs typeface="Tahoma" panose="020B0604030504040204" pitchFamily="34" charset="0"/>
            </a:endParaRPr>
          </a:p>
        </p:txBody>
      </p:sp>
      <p:pic>
        <p:nvPicPr>
          <p:cNvPr id="3" name="object 8">
            <a:extLst>
              <a:ext uri="{FF2B5EF4-FFF2-40B4-BE49-F238E27FC236}">
                <a16:creationId xmlns:a16="http://schemas.microsoft.com/office/drawing/2014/main" id="{3EA4FA42-2604-7E93-D053-20465233B027}"/>
              </a:ext>
            </a:extLst>
          </p:cNvPr>
          <p:cNvPicPr/>
          <p:nvPr/>
        </p:nvPicPr>
        <p:blipFill>
          <a:blip r:embed="rId2" cstate="print"/>
          <a:stretch>
            <a:fillRect/>
          </a:stretch>
        </p:blipFill>
        <p:spPr>
          <a:xfrm>
            <a:off x="16040000" y="8186028"/>
            <a:ext cx="2438575" cy="2219615"/>
          </a:xfrm>
          <a:prstGeom prst="rect">
            <a:avLst/>
          </a:prstGeom>
        </p:spPr>
      </p:pic>
      <p:sp>
        <p:nvSpPr>
          <p:cNvPr id="7" name="Slide Number Placeholder 6">
            <a:extLst>
              <a:ext uri="{FF2B5EF4-FFF2-40B4-BE49-F238E27FC236}">
                <a16:creationId xmlns:a16="http://schemas.microsoft.com/office/drawing/2014/main" id="{1BFE8E21-B9E2-DDDB-9609-58395ADF751D}"/>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3</a:t>
            </a:fld>
            <a:endParaRPr lang="en-IN" spc="1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7122F-7D63-AD28-5449-A77BA7784B9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61883B0-2797-D4EF-AEA1-F4FD1C737F72}"/>
              </a:ext>
            </a:extLst>
          </p:cNvPr>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chemeClr val="bg2">
              <a:lumMod val="75000"/>
            </a:schemeClr>
          </a:solidFill>
        </p:spPr>
        <p:txBody>
          <a:bodyPr wrap="square" lIns="0" tIns="0" rIns="0" bIns="0" rtlCol="0"/>
          <a:lstStyle/>
          <a:p>
            <a:pPr algn="just"/>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3" name="object 3">
            <a:extLst>
              <a:ext uri="{FF2B5EF4-FFF2-40B4-BE49-F238E27FC236}">
                <a16:creationId xmlns:a16="http://schemas.microsoft.com/office/drawing/2014/main" id="{EB9934F1-27E2-98DE-95D5-F38C4FDBACA5}"/>
              </a:ext>
            </a:extLst>
          </p:cNvPr>
          <p:cNvSpPr txBox="1">
            <a:spLocks noGrp="1"/>
          </p:cNvSpPr>
          <p:nvPr>
            <p:ph type="title"/>
          </p:nvPr>
        </p:nvSpPr>
        <p:spPr>
          <a:xfrm>
            <a:off x="1066800" y="647700"/>
            <a:ext cx="15951275" cy="1397819"/>
          </a:xfrm>
          <a:prstGeom prst="rect">
            <a:avLst/>
          </a:prstGeom>
        </p:spPr>
        <p:txBody>
          <a:bodyPr vert="horz" wrap="square" lIns="0" tIns="12700" rIns="0" bIns="0" rtlCol="0">
            <a:spAutoFit/>
          </a:bodyPr>
          <a:lstStyle/>
          <a:p>
            <a:pPr marL="12700">
              <a:lnSpc>
                <a:spcPct val="100000"/>
              </a:lnSpc>
              <a:spcBef>
                <a:spcPts val="100"/>
              </a:spcBef>
            </a:pPr>
            <a:r>
              <a:rPr lang="en-IN" sz="4500" spc="70" dirty="0"/>
              <a:t>SUMMARY: RED FLAGS IN</a:t>
            </a:r>
            <a:br>
              <a:rPr lang="en-IN" sz="4500" spc="70" dirty="0"/>
            </a:br>
            <a:r>
              <a:rPr lang="en-IN" sz="4500" spc="-15" dirty="0">
                <a:solidFill>
                  <a:srgbClr val="00B050"/>
                </a:solidFill>
              </a:rPr>
              <a:t>AGENT</a:t>
            </a:r>
            <a:r>
              <a:rPr lang="en-IN" sz="4500" spc="70" dirty="0"/>
              <a:t> </a:t>
            </a:r>
            <a:r>
              <a:rPr lang="en-IN" sz="4500" spc="-15" dirty="0">
                <a:solidFill>
                  <a:srgbClr val="00B050"/>
                </a:solidFill>
              </a:rPr>
              <a:t>PERFORMANCE </a:t>
            </a:r>
            <a:r>
              <a:rPr lang="en-IN" sz="4500" spc="70" dirty="0"/>
              <a:t>ANALYSIS</a:t>
            </a:r>
            <a:r>
              <a:rPr lang="en-IN" sz="4500" spc="-15" dirty="0">
                <a:solidFill>
                  <a:srgbClr val="00B050"/>
                </a:solidFill>
              </a:rPr>
              <a:t>  </a:t>
            </a:r>
            <a:endParaRPr sz="4500" spc="-15" dirty="0">
              <a:solidFill>
                <a:srgbClr val="00B050"/>
              </a:solidFill>
            </a:endParaRPr>
          </a:p>
        </p:txBody>
      </p:sp>
      <p:sp>
        <p:nvSpPr>
          <p:cNvPr id="16" name="Rectangle 4">
            <a:extLst>
              <a:ext uri="{FF2B5EF4-FFF2-40B4-BE49-F238E27FC236}">
                <a16:creationId xmlns:a16="http://schemas.microsoft.com/office/drawing/2014/main" id="{CC2690D6-7C1C-E631-08C2-8847D38CA49B}"/>
              </a:ext>
            </a:extLst>
          </p:cNvPr>
          <p:cNvSpPr>
            <a:spLocks noChangeArrowheads="1"/>
          </p:cNvSpPr>
          <p:nvPr/>
        </p:nvSpPr>
        <p:spPr bwMode="auto">
          <a:xfrm>
            <a:off x="1170743" y="2345471"/>
            <a:ext cx="1563944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1. Cases Handled per Associate</a:t>
            </a: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800100" lvl="1" indent="-342900" algn="just"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Significant disparity in the number of cases handled by associates, with some carrying an excessive workload.</a:t>
            </a:r>
          </a:p>
          <a:p>
            <a:pPr marL="800100" lvl="1" indent="-342900" algn="just"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Imbalanced distribution raises concerns about burnout risk and potential declines in service quality and consistency.</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2. Average Handling Time by Case Type</a:t>
            </a: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800100" lvl="1" indent="-342900" algn="just"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Variability in handling times across different case types indicates differences in case complexity and associate familiarity.</a:t>
            </a:r>
          </a:p>
          <a:p>
            <a:pPr marL="800100" lvl="1" indent="-342900" algn="just"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High average handling times for certain case types suggest inefficiencies and highlight a need for additional training or process improvements.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3. Decision-Making Consistency (OPS_WAITING)</a:t>
            </a: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800100" lvl="1" indent="-342900" algn="just"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High reliance on OPS_WAITING decisions among certain associates points to delays and potential indecision in processing.</a:t>
            </a:r>
          </a:p>
          <a:p>
            <a:pPr marL="800100" lvl="1" indent="-342900" algn="just"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Inconsistent decision patterns reveal a need for better guidance and structured support to help associates make timely and effective decisions.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7" name="Rectangle 4">
            <a:extLst>
              <a:ext uri="{FF2B5EF4-FFF2-40B4-BE49-F238E27FC236}">
                <a16:creationId xmlns:a16="http://schemas.microsoft.com/office/drawing/2014/main" id="{72DDEC7B-840F-DA55-6E99-4B055D5803B9}"/>
              </a:ext>
            </a:extLst>
          </p:cNvPr>
          <p:cNvSpPr>
            <a:spLocks noChangeArrowheads="1"/>
          </p:cNvSpPr>
          <p:nvPr/>
        </p:nvSpPr>
        <p:spPr bwMode="auto">
          <a:xfrm>
            <a:off x="1066800" y="6920280"/>
            <a:ext cx="1574338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IN" sz="2000" b="1" dirty="0">
                <a:latin typeface="Tahoma" panose="020B0604030504040204" pitchFamily="34" charset="0"/>
                <a:ea typeface="Tahoma" panose="020B0604030504040204" pitchFamily="34" charset="0"/>
                <a:cs typeface="Tahoma" panose="020B0604030504040204" pitchFamily="34" charset="0"/>
              </a:rPr>
              <a:t>Overall Rating for Agent Performance Analysis: </a:t>
            </a:r>
            <a:r>
              <a:rPr lang="en-IN" sz="2000" b="1" dirty="0">
                <a:highlight>
                  <a:srgbClr val="FFFF00"/>
                </a:highlight>
                <a:latin typeface="Tahoma" panose="020B0604030504040204" pitchFamily="34" charset="0"/>
                <a:ea typeface="Tahoma" panose="020B0604030504040204" pitchFamily="34" charset="0"/>
                <a:cs typeface="Tahoma" panose="020B0604030504040204" pitchFamily="34" charset="0"/>
              </a:rPr>
              <a:t>Moderate</a:t>
            </a:r>
            <a:endParaRPr lang="en-US" sz="2000" b="1" dirty="0">
              <a:highlight>
                <a:srgbClr val="FFFF00"/>
              </a:highlight>
              <a:latin typeface="Tahoma" panose="020B0604030504040204" pitchFamily="34" charset="0"/>
              <a:ea typeface="Tahoma" panose="020B0604030504040204" pitchFamily="34" charset="0"/>
              <a:cs typeface="Tahoma" panose="020B0604030504040204" pitchFamily="34" charset="0"/>
            </a:endParaRPr>
          </a:p>
          <a:p>
            <a:pPr marR="0" lvl="0" algn="just" defTabSz="914400" rtl="0" eaLnBrk="0" fontAlgn="base" latinLnBrk="0" hangingPunct="0">
              <a:lnSpc>
                <a:spcPct val="100000"/>
              </a:lnSpc>
              <a:spcBef>
                <a:spcPct val="0"/>
              </a:spcBef>
              <a:spcAft>
                <a:spcPct val="0"/>
              </a:spcAft>
              <a:buClrTx/>
              <a:buSzTx/>
              <a:tabLst/>
            </a:pPr>
            <a:r>
              <a:rPr lang="en-US" sz="2000" dirty="0">
                <a:latin typeface="Tahoma" panose="020B0604030504040204" pitchFamily="34" charset="0"/>
                <a:ea typeface="Tahoma" panose="020B0604030504040204" pitchFamily="34" charset="0"/>
                <a:cs typeface="Tahoma" panose="020B0604030504040204" pitchFamily="34" charset="0"/>
              </a:rPr>
              <a:t>While the team demonstrates adequate handling capabilities, significant inconsistencies in workload distribution, handling times, and decision-making highlight areas that need improvement. Addressing these gaps will enhance productivity, reduce burnout risk, and ensure more consistent performance across the team.</a:t>
            </a:r>
          </a:p>
        </p:txBody>
      </p:sp>
      <p:pic>
        <p:nvPicPr>
          <p:cNvPr id="6" name="object 8">
            <a:extLst>
              <a:ext uri="{FF2B5EF4-FFF2-40B4-BE49-F238E27FC236}">
                <a16:creationId xmlns:a16="http://schemas.microsoft.com/office/drawing/2014/main" id="{12F2129D-50D5-EFA6-D135-4604500729C1}"/>
              </a:ext>
            </a:extLst>
          </p:cNvPr>
          <p:cNvPicPr/>
          <p:nvPr/>
        </p:nvPicPr>
        <p:blipFill>
          <a:blip r:embed="rId2" cstate="print"/>
          <a:stretch>
            <a:fillRect/>
          </a:stretch>
        </p:blipFill>
        <p:spPr>
          <a:xfrm>
            <a:off x="15811337" y="7752624"/>
            <a:ext cx="2819725" cy="2621178"/>
          </a:xfrm>
          <a:prstGeom prst="rect">
            <a:avLst/>
          </a:prstGeom>
        </p:spPr>
      </p:pic>
      <p:sp>
        <p:nvSpPr>
          <p:cNvPr id="8" name="Slide Number Placeholder 7">
            <a:extLst>
              <a:ext uri="{FF2B5EF4-FFF2-40B4-BE49-F238E27FC236}">
                <a16:creationId xmlns:a16="http://schemas.microsoft.com/office/drawing/2014/main" id="{F23CE743-AC90-D194-0F4A-F76E53A1CAAD}"/>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30</a:t>
            </a:fld>
            <a:endParaRPr lang="en-IN" spc="10" dirty="0"/>
          </a:p>
        </p:txBody>
      </p:sp>
    </p:spTree>
    <p:extLst>
      <p:ext uri="{BB962C8B-B14F-4D97-AF65-F5344CB8AC3E}">
        <p14:creationId xmlns:p14="http://schemas.microsoft.com/office/powerpoint/2010/main" val="402010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6F882-BD1C-04F8-C22A-525248B7325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59CD87E-E847-4840-5503-89AF1D45571A}"/>
              </a:ext>
            </a:extLst>
          </p:cNvPr>
          <p:cNvSpPr txBox="1"/>
          <p:nvPr/>
        </p:nvSpPr>
        <p:spPr>
          <a:xfrm>
            <a:off x="228600" y="190500"/>
            <a:ext cx="10134600" cy="3860031"/>
          </a:xfrm>
          <a:prstGeom prst="rect">
            <a:avLst/>
          </a:prstGeom>
        </p:spPr>
        <p:txBody>
          <a:bodyPr vert="horz" wrap="square" lIns="0" tIns="393700" rIns="0" bIns="0" rtlCol="0">
            <a:spAutoFit/>
          </a:bodyPr>
          <a:lstStyle/>
          <a:p>
            <a:pPr marL="12700" marR="5080">
              <a:lnSpc>
                <a:spcPct val="75000"/>
              </a:lnSpc>
              <a:spcBef>
                <a:spcPts val="3100"/>
              </a:spcBef>
            </a:pPr>
            <a:r>
              <a:rPr lang="en-IN" sz="10000" b="1" spc="60" dirty="0">
                <a:solidFill>
                  <a:srgbClr val="163300"/>
                </a:solidFill>
                <a:latin typeface="Tahoma"/>
                <a:cs typeface="Tahoma"/>
              </a:rPr>
              <a:t>OPERATIONAL EFFICIENCY ANALYSIS</a:t>
            </a:r>
            <a:endParaRPr sz="10000" dirty="0">
              <a:latin typeface="Tahoma"/>
              <a:cs typeface="Tahoma"/>
            </a:endParaRPr>
          </a:p>
        </p:txBody>
      </p:sp>
      <p:sp>
        <p:nvSpPr>
          <p:cNvPr id="3" name="object 3">
            <a:extLst>
              <a:ext uri="{FF2B5EF4-FFF2-40B4-BE49-F238E27FC236}">
                <a16:creationId xmlns:a16="http://schemas.microsoft.com/office/drawing/2014/main" id="{E62EA924-67CC-40F1-F065-95D352204E60}"/>
              </a:ext>
            </a:extLst>
          </p:cNvPr>
          <p:cNvSpPr txBox="1"/>
          <p:nvPr/>
        </p:nvSpPr>
        <p:spPr>
          <a:xfrm>
            <a:off x="131300" y="8065649"/>
            <a:ext cx="3678700" cy="2321148"/>
          </a:xfrm>
          <a:prstGeom prst="rect">
            <a:avLst/>
          </a:prstGeom>
        </p:spPr>
        <p:txBody>
          <a:bodyPr vert="horz" wrap="square" lIns="0" tIns="12700" rIns="0" bIns="0" rtlCol="0">
            <a:spAutoFit/>
          </a:bodyPr>
          <a:lstStyle/>
          <a:p>
            <a:pPr marL="12700">
              <a:lnSpc>
                <a:spcPct val="100000"/>
              </a:lnSpc>
              <a:spcBef>
                <a:spcPts val="100"/>
              </a:spcBef>
            </a:pPr>
            <a:r>
              <a:rPr lang="en-IN" sz="15000" b="1" spc="765" dirty="0">
                <a:solidFill>
                  <a:srgbClr val="5C704D"/>
                </a:solidFill>
                <a:latin typeface="Tahoma"/>
                <a:cs typeface="Tahoma"/>
              </a:rPr>
              <a:t>3.2</a:t>
            </a:r>
            <a:endParaRPr sz="15000" dirty="0">
              <a:latin typeface="Tahoma"/>
              <a:cs typeface="Tahoma"/>
            </a:endParaRPr>
          </a:p>
        </p:txBody>
      </p:sp>
      <p:pic>
        <p:nvPicPr>
          <p:cNvPr id="5" name="object 8">
            <a:extLst>
              <a:ext uri="{FF2B5EF4-FFF2-40B4-BE49-F238E27FC236}">
                <a16:creationId xmlns:a16="http://schemas.microsoft.com/office/drawing/2014/main" id="{DB1229E9-F9D7-7C11-C968-20BF76F741E9}"/>
              </a:ext>
            </a:extLst>
          </p:cNvPr>
          <p:cNvPicPr/>
          <p:nvPr/>
        </p:nvPicPr>
        <p:blipFill>
          <a:blip r:embed="rId2" cstate="print"/>
          <a:stretch>
            <a:fillRect/>
          </a:stretch>
        </p:blipFill>
        <p:spPr>
          <a:xfrm>
            <a:off x="15163800" y="6845930"/>
            <a:ext cx="3556800" cy="3556800"/>
          </a:xfrm>
          <a:prstGeom prst="rect">
            <a:avLst/>
          </a:prstGeom>
        </p:spPr>
      </p:pic>
      <p:sp>
        <p:nvSpPr>
          <p:cNvPr id="7" name="Slide Number Placeholder 6">
            <a:extLst>
              <a:ext uri="{FF2B5EF4-FFF2-40B4-BE49-F238E27FC236}">
                <a16:creationId xmlns:a16="http://schemas.microsoft.com/office/drawing/2014/main" id="{D482ADCE-B74F-37E3-AC29-48E10423002F}"/>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31</a:t>
            </a:fld>
            <a:endParaRPr lang="en-IN" spc="10" dirty="0"/>
          </a:p>
        </p:txBody>
      </p:sp>
    </p:spTree>
    <p:extLst>
      <p:ext uri="{BB962C8B-B14F-4D97-AF65-F5344CB8AC3E}">
        <p14:creationId xmlns:p14="http://schemas.microsoft.com/office/powerpoint/2010/main" val="3878748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C09AE64D-EC2D-6A15-8DF2-0CC7659FAA7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BC43784-819C-AD56-F48A-134CCF3888ED}"/>
              </a:ext>
            </a:extLst>
          </p:cNvPr>
          <p:cNvSpPr/>
          <p:nvPr/>
        </p:nvSpPr>
        <p:spPr>
          <a:xfrm>
            <a:off x="38100" y="0"/>
            <a:ext cx="5981700"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dirty="0"/>
          </a:p>
        </p:txBody>
      </p:sp>
      <p:sp>
        <p:nvSpPr>
          <p:cNvPr id="3" name="object 3">
            <a:extLst>
              <a:ext uri="{FF2B5EF4-FFF2-40B4-BE49-F238E27FC236}">
                <a16:creationId xmlns:a16="http://schemas.microsoft.com/office/drawing/2014/main" id="{50674E5A-D835-6279-4D2E-864384A1B6FE}"/>
              </a:ext>
            </a:extLst>
          </p:cNvPr>
          <p:cNvSpPr txBox="1"/>
          <p:nvPr/>
        </p:nvSpPr>
        <p:spPr>
          <a:xfrm>
            <a:off x="372110" y="509612"/>
            <a:ext cx="5647690" cy="2564805"/>
          </a:xfrm>
          <a:prstGeom prst="rect">
            <a:avLst/>
          </a:prstGeom>
        </p:spPr>
        <p:txBody>
          <a:bodyPr vert="horz" wrap="square" lIns="0" tIns="12700" rIns="0" bIns="0" rtlCol="0">
            <a:spAutoFit/>
          </a:bodyPr>
          <a:lstStyle/>
          <a:p>
            <a:pPr marL="12700" marR="5080">
              <a:lnSpc>
                <a:spcPct val="100000"/>
              </a:lnSpc>
              <a:spcBef>
                <a:spcPts val="100"/>
              </a:spcBef>
            </a:pPr>
            <a:r>
              <a:rPr lang="en-US" sz="5500" b="1" kern="0" dirty="0">
                <a:solidFill>
                  <a:srgbClr val="163300"/>
                </a:solidFill>
                <a:latin typeface="Tahoma"/>
                <a:ea typeface="+mj-ea"/>
                <a:cs typeface="Tahoma"/>
              </a:rPr>
              <a:t>FREQUENCY OF</a:t>
            </a:r>
          </a:p>
          <a:p>
            <a:pPr marL="12700" marR="5080">
              <a:lnSpc>
                <a:spcPct val="100000"/>
              </a:lnSpc>
              <a:spcBef>
                <a:spcPts val="100"/>
              </a:spcBef>
            </a:pPr>
            <a:r>
              <a:rPr lang="en-US" sz="5500" b="1" kern="0" spc="-15" dirty="0">
                <a:solidFill>
                  <a:srgbClr val="9FE770"/>
                </a:solidFill>
                <a:latin typeface="Tahoma"/>
                <a:ea typeface="+mj-ea"/>
                <a:cs typeface="Tahoma"/>
              </a:rPr>
              <a:t>REPEAT REVIEW</a:t>
            </a:r>
            <a:r>
              <a:rPr lang="en-US" sz="5500" b="1" kern="0" spc="-15" dirty="0">
                <a:solidFill>
                  <a:srgbClr val="163300"/>
                </a:solidFill>
                <a:latin typeface="Tahoma"/>
                <a:ea typeface="+mj-ea"/>
                <a:cs typeface="Tahoma"/>
              </a:rPr>
              <a:t> CASES</a:t>
            </a:r>
            <a:endParaRPr sz="5500" b="1" kern="0" dirty="0">
              <a:solidFill>
                <a:srgbClr val="163300"/>
              </a:solidFill>
              <a:latin typeface="Tahoma"/>
              <a:ea typeface="+mj-ea"/>
              <a:cs typeface="Tahoma"/>
            </a:endParaRPr>
          </a:p>
        </p:txBody>
      </p:sp>
      <p:sp>
        <p:nvSpPr>
          <p:cNvPr id="7" name="Rectangle 4">
            <a:extLst>
              <a:ext uri="{FF2B5EF4-FFF2-40B4-BE49-F238E27FC236}">
                <a16:creationId xmlns:a16="http://schemas.microsoft.com/office/drawing/2014/main" id="{D458AE8B-43FB-0451-FF48-F22D5FBC1183}"/>
              </a:ext>
            </a:extLst>
          </p:cNvPr>
          <p:cNvSpPr>
            <a:spLocks noChangeArrowheads="1"/>
          </p:cNvSpPr>
          <p:nvPr/>
        </p:nvSpPr>
        <p:spPr bwMode="auto">
          <a:xfrm>
            <a:off x="275897" y="5143500"/>
            <a:ext cx="5284076"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OBJECTIVE:</a:t>
            </a: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R="0" lvl="0" algn="just" defTabSz="914400" rtl="0" eaLnBrk="0" fontAlgn="base" latinLnBrk="0" hangingPunct="0">
              <a:lnSpc>
                <a:spcPct val="100000"/>
              </a:lnSpc>
              <a:spcBef>
                <a:spcPct val="0"/>
              </a:spcBef>
              <a:spcAft>
                <a:spcPct val="0"/>
              </a:spcAft>
              <a:buClrTx/>
              <a:buSzTx/>
              <a:tabLst/>
            </a:pPr>
            <a:r>
              <a:rPr lang="en-US" sz="2000" dirty="0">
                <a:latin typeface="Tahoma" panose="020B0604030504040204" pitchFamily="34" charset="0"/>
                <a:ea typeface="Tahoma" panose="020B0604030504040204" pitchFamily="34" charset="0"/>
                <a:cs typeface="Tahoma" panose="020B0604030504040204" pitchFamily="34" charset="0"/>
              </a:rPr>
              <a:t>Evaluate how often cases are reviewed multiple times, using </a:t>
            </a:r>
            <a:r>
              <a:rPr lang="en-US" sz="2000" b="1" dirty="0">
                <a:latin typeface="Tahoma" panose="020B0604030504040204" pitchFamily="34" charset="0"/>
                <a:ea typeface="Tahoma" panose="020B0604030504040204" pitchFamily="34" charset="0"/>
                <a:cs typeface="Tahoma" panose="020B0604030504040204" pitchFamily="34" charset="0"/>
              </a:rPr>
              <a:t>CASE_ID</a:t>
            </a:r>
            <a:r>
              <a:rPr lang="en-US" sz="2000" dirty="0">
                <a:latin typeface="Tahoma" panose="020B0604030504040204" pitchFamily="34" charset="0"/>
                <a:ea typeface="Tahoma" panose="020B0604030504040204" pitchFamily="34" charset="0"/>
                <a:cs typeface="Tahoma" panose="020B0604030504040204" pitchFamily="34" charset="0"/>
              </a:rPr>
              <a:t> and </a:t>
            </a:r>
            <a:r>
              <a:rPr lang="en-US" sz="2000" b="1" dirty="0">
                <a:latin typeface="Tahoma" panose="020B0604030504040204" pitchFamily="34" charset="0"/>
                <a:ea typeface="Tahoma" panose="020B0604030504040204" pitchFamily="34" charset="0"/>
                <a:cs typeface="Tahoma" panose="020B0604030504040204" pitchFamily="34" charset="0"/>
              </a:rPr>
              <a:t>PROCESSING_ID</a:t>
            </a:r>
            <a:r>
              <a:rPr lang="en-US" sz="2000" dirty="0">
                <a:latin typeface="Tahoma" panose="020B0604030504040204" pitchFamily="34" charset="0"/>
                <a:ea typeface="Tahoma" panose="020B0604030504040204" pitchFamily="34" charset="0"/>
                <a:cs typeface="Tahoma" panose="020B0604030504040204" pitchFamily="34" charset="0"/>
              </a:rPr>
              <a:t> fields to detect inefficiencies in first-time resolutions</a:t>
            </a:r>
            <a:endParaRPr lang="en-US" altLang="en-US" sz="1900" dirty="0">
              <a:latin typeface="Tahoma" panose="020B0604030504040204" pitchFamily="34" charset="0"/>
              <a:ea typeface="Tahoma" panose="020B0604030504040204" pitchFamily="34" charset="0"/>
              <a:cs typeface="Tahoma" panose="020B0604030504040204" pitchFamily="34" charset="0"/>
            </a:endParaRPr>
          </a:p>
        </p:txBody>
      </p:sp>
      <p:sp>
        <p:nvSpPr>
          <p:cNvPr id="8" name="Rectangle 4">
            <a:extLst>
              <a:ext uri="{FF2B5EF4-FFF2-40B4-BE49-F238E27FC236}">
                <a16:creationId xmlns:a16="http://schemas.microsoft.com/office/drawing/2014/main" id="{632BF85E-D2A9-30BC-A2B2-B1BAA326AA38}"/>
              </a:ext>
            </a:extLst>
          </p:cNvPr>
          <p:cNvSpPr>
            <a:spLocks noChangeArrowheads="1"/>
          </p:cNvSpPr>
          <p:nvPr/>
        </p:nvSpPr>
        <p:spPr bwMode="auto">
          <a:xfrm>
            <a:off x="6172200" y="739332"/>
            <a:ext cx="1191525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sz="2000" b="1" dirty="0">
                <a:latin typeface="Tahoma" panose="020B0604030504040204" pitchFamily="34" charset="0"/>
                <a:ea typeface="Tahoma" panose="020B0604030504040204" pitchFamily="34" charset="0"/>
                <a:cs typeface="Tahoma" panose="020B0604030504040204" pitchFamily="34" charset="0"/>
              </a:rPr>
              <a:t>Repeat Reviews Distribution</a:t>
            </a:r>
            <a:r>
              <a:rPr lang="en-US" sz="2000" dirty="0">
                <a:latin typeface="Tahoma" panose="020B0604030504040204" pitchFamily="34" charset="0"/>
                <a:ea typeface="Tahoma" panose="020B0604030504040204" pitchFamily="34" charset="0"/>
                <a:cs typeface="Tahoma" panose="020B0604030504040204" pitchFamily="34" charset="0"/>
              </a:rPr>
              <a:t> (Histogram): Most cases have only one review, but some cases with multiple reviews highlight potential inefficiencies or complex issues.</a:t>
            </a:r>
            <a:endParaRPr lang="en-US" alt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21" name="Rectangle 4">
            <a:extLst>
              <a:ext uri="{FF2B5EF4-FFF2-40B4-BE49-F238E27FC236}">
                <a16:creationId xmlns:a16="http://schemas.microsoft.com/office/drawing/2014/main" id="{84C4A9B4-909A-5749-BF80-541443C7ACF4}"/>
              </a:ext>
            </a:extLst>
          </p:cNvPr>
          <p:cNvSpPr>
            <a:spLocks noChangeArrowheads="1"/>
          </p:cNvSpPr>
          <p:nvPr/>
        </p:nvSpPr>
        <p:spPr bwMode="auto">
          <a:xfrm>
            <a:off x="6172200" y="6476161"/>
            <a:ext cx="11696701"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KEY INSIGHTS:</a:t>
            </a:r>
          </a:p>
          <a:p>
            <a:pPr marR="0" lvl="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Average Repeat Reviews</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b="1" dirty="0">
                <a:latin typeface="Tahoma" panose="020B0604030504040204" pitchFamily="34" charset="0"/>
                <a:ea typeface="Tahoma" panose="020B0604030504040204" pitchFamily="34" charset="0"/>
                <a:cs typeface="Tahoma" panose="020B0604030504040204" pitchFamily="34" charset="0"/>
              </a:rPr>
              <a:t>1.07</a:t>
            </a:r>
            <a:r>
              <a:rPr lang="en-US" sz="2000" dirty="0">
                <a:latin typeface="Tahoma" panose="020B0604030504040204" pitchFamily="34" charset="0"/>
                <a:ea typeface="Tahoma" panose="020B0604030504040204" pitchFamily="34" charset="0"/>
                <a:cs typeface="Tahoma" panose="020B0604030504040204" pitchFamily="34" charset="0"/>
              </a:rPr>
              <a:t> per case, indicating that most cases are resolved in a single review. However, a maximum of </a:t>
            </a:r>
            <a:r>
              <a:rPr lang="en-US" sz="2000" b="1" dirty="0">
                <a:latin typeface="Tahoma" panose="020B0604030504040204" pitchFamily="34" charset="0"/>
                <a:ea typeface="Tahoma" panose="020B0604030504040204" pitchFamily="34" charset="0"/>
                <a:cs typeface="Tahoma" panose="020B0604030504040204" pitchFamily="34" charset="0"/>
              </a:rPr>
              <a:t>19</a:t>
            </a:r>
            <a:r>
              <a:rPr lang="en-US" sz="2000" dirty="0">
                <a:latin typeface="Tahoma" panose="020B0604030504040204" pitchFamily="34" charset="0"/>
                <a:ea typeface="Tahoma" panose="020B0604030504040204" pitchFamily="34" charset="0"/>
                <a:cs typeface="Tahoma" panose="020B0604030504040204" pitchFamily="34" charset="0"/>
              </a:rPr>
              <a:t> reviews was observed for some cases, suggesting inefficiencies or complex cases requiring multiple follow-ups.</a:t>
            </a:r>
          </a:p>
          <a:p>
            <a:pPr marR="0" lvl="0" algn="just" defTabSz="914400" rtl="0" eaLnBrk="0" fontAlgn="base" latinLnBrk="0" hangingPunct="0">
              <a:lnSpc>
                <a:spcPct val="100000"/>
              </a:lnSpc>
              <a:spcBef>
                <a:spcPct val="0"/>
              </a:spcBef>
              <a:spcAft>
                <a:spcPct val="0"/>
              </a:spcAft>
              <a:buClrTx/>
              <a:buSzTx/>
              <a:tabLst/>
            </a:pPr>
            <a:endParaRPr lang="en-US" sz="2000" dirty="0">
              <a:latin typeface="Tahoma" panose="020B0604030504040204" pitchFamily="34" charset="0"/>
              <a:ea typeface="Tahoma" panose="020B0604030504040204" pitchFamily="34" charset="0"/>
              <a:cs typeface="Tahoma" panose="020B0604030504040204" pitchFamily="34" charset="0"/>
            </a:endParaRPr>
          </a:p>
          <a:p>
            <a:pPr marR="0" lvl="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CONCLUSION/RECOMMENDATION:</a:t>
            </a:r>
          </a:p>
          <a:p>
            <a:pPr algn="just"/>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Strengthen initial review protocols to improve resolution accuracy, reducing the need for follow-up reviews.</a:t>
            </a:r>
          </a:p>
        </p:txBody>
      </p:sp>
      <p:sp>
        <p:nvSpPr>
          <p:cNvPr id="22" name="Rectangle 4">
            <a:extLst>
              <a:ext uri="{FF2B5EF4-FFF2-40B4-BE49-F238E27FC236}">
                <a16:creationId xmlns:a16="http://schemas.microsoft.com/office/drawing/2014/main" id="{5D81A0A8-2302-DB89-B407-D35FBE7718A1}"/>
              </a:ext>
            </a:extLst>
          </p:cNvPr>
          <p:cNvSpPr>
            <a:spLocks noChangeArrowheads="1"/>
          </p:cNvSpPr>
          <p:nvPr/>
        </p:nvSpPr>
        <p:spPr bwMode="auto">
          <a:xfrm>
            <a:off x="275897" y="7091714"/>
            <a:ext cx="528407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RED FLAG:</a:t>
            </a:r>
          </a:p>
          <a:p>
            <a:pPr marR="0" lvl="0" algn="just" defTabSz="914400" rtl="0" eaLnBrk="0" fontAlgn="base" latinLnBrk="0" hangingPunct="0">
              <a:lnSpc>
                <a:spcPct val="100000"/>
              </a:lnSpc>
              <a:spcBef>
                <a:spcPct val="0"/>
              </a:spcBef>
              <a:spcAft>
                <a:spcPct val="0"/>
              </a:spcAft>
              <a:buClrTx/>
              <a:buSzTx/>
              <a:tabLst/>
            </a:pPr>
            <a:r>
              <a:rPr lang="en-US" sz="2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 repeat review rate above a certain threshold may point to process inefficiencies, where cases are not fully resolved on the first attempt, leading to rework and increased resolution times.</a:t>
            </a:r>
            <a:endParaRPr lang="en-US" sz="1900" b="1"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Table 3">
            <a:extLst>
              <a:ext uri="{FF2B5EF4-FFF2-40B4-BE49-F238E27FC236}">
                <a16:creationId xmlns:a16="http://schemas.microsoft.com/office/drawing/2014/main" id="{FC941188-10E9-41D1-6B6D-22538E22ADB4}"/>
              </a:ext>
            </a:extLst>
          </p:cNvPr>
          <p:cNvGraphicFramePr>
            <a:graphicFrameLocks noGrp="1"/>
          </p:cNvGraphicFramePr>
          <p:nvPr>
            <p:extLst>
              <p:ext uri="{D42A27DB-BD31-4B8C-83A1-F6EECF244321}">
                <p14:modId xmlns:p14="http://schemas.microsoft.com/office/powerpoint/2010/main" val="4051996199"/>
              </p:ext>
            </p:extLst>
          </p:nvPr>
        </p:nvGraphicFramePr>
        <p:xfrm>
          <a:off x="6353810" y="2033399"/>
          <a:ext cx="3748088" cy="2714586"/>
        </p:xfrm>
        <a:graphic>
          <a:graphicData uri="http://schemas.openxmlformats.org/drawingml/2006/table">
            <a:tbl>
              <a:tblPr>
                <a:tableStyleId>{284E427A-3D55-4303-BF80-6455036E1DE7}</a:tableStyleId>
              </a:tblPr>
              <a:tblGrid>
                <a:gridCol w="2215178">
                  <a:extLst>
                    <a:ext uri="{9D8B030D-6E8A-4147-A177-3AD203B41FA5}">
                      <a16:colId xmlns:a16="http://schemas.microsoft.com/office/drawing/2014/main" val="3497406126"/>
                    </a:ext>
                  </a:extLst>
                </a:gridCol>
                <a:gridCol w="1532910">
                  <a:extLst>
                    <a:ext uri="{9D8B030D-6E8A-4147-A177-3AD203B41FA5}">
                      <a16:colId xmlns:a16="http://schemas.microsoft.com/office/drawing/2014/main" val="3281084597"/>
                    </a:ext>
                  </a:extLst>
                </a:gridCol>
              </a:tblGrid>
              <a:tr h="387798">
                <a:tc>
                  <a:txBody>
                    <a:bodyPr/>
                    <a:lstStyle/>
                    <a:p>
                      <a:r>
                        <a:rPr lang="en-IN" b="1" dirty="0">
                          <a:latin typeface="Tahoma" panose="020B0604030504040204" pitchFamily="34" charset="0"/>
                          <a:ea typeface="Tahoma" panose="020B0604030504040204" pitchFamily="34" charset="0"/>
                          <a:cs typeface="Tahoma" panose="020B0604030504040204" pitchFamily="34" charset="0"/>
                        </a:rPr>
                        <a:t>Statistic</a:t>
                      </a:r>
                    </a:p>
                  </a:txBody>
                  <a:tcPr anchor="ctr"/>
                </a:tc>
                <a:tc>
                  <a:txBody>
                    <a:bodyPr/>
                    <a:lstStyle/>
                    <a:p>
                      <a:r>
                        <a:rPr lang="en-IN" b="1" dirty="0">
                          <a:latin typeface="Tahoma" panose="020B0604030504040204" pitchFamily="34" charset="0"/>
                          <a:ea typeface="Tahoma" panose="020B0604030504040204" pitchFamily="34" charset="0"/>
                          <a:cs typeface="Tahoma" panose="020B0604030504040204" pitchFamily="34" charset="0"/>
                        </a:rPr>
                        <a:t>Value</a:t>
                      </a:r>
                    </a:p>
                  </a:txBody>
                  <a:tcPr anchor="ctr"/>
                </a:tc>
                <a:extLst>
                  <a:ext uri="{0D108BD9-81ED-4DB2-BD59-A6C34878D82A}">
                    <a16:rowId xmlns:a16="http://schemas.microsoft.com/office/drawing/2014/main" val="3350597665"/>
                  </a:ext>
                </a:extLst>
              </a:tr>
              <a:tr h="387798">
                <a:tc>
                  <a:txBody>
                    <a:bodyPr/>
                    <a:lstStyle/>
                    <a:p>
                      <a:r>
                        <a:rPr lang="en-IN" b="0">
                          <a:latin typeface="Tahoma" panose="020B0604030504040204" pitchFamily="34" charset="0"/>
                          <a:ea typeface="Tahoma" panose="020B0604030504040204" pitchFamily="34" charset="0"/>
                          <a:cs typeface="Tahoma" panose="020B0604030504040204" pitchFamily="34" charset="0"/>
                        </a:rPr>
                        <a:t>Count</a:t>
                      </a:r>
                    </a:p>
                  </a:txBody>
                  <a:tcPr anchor="ctr"/>
                </a:tc>
                <a:tc>
                  <a:txBody>
                    <a:bodyPr/>
                    <a:lstStyle/>
                    <a:p>
                      <a:r>
                        <a:rPr lang="en-IN">
                          <a:latin typeface="Tahoma" panose="020B0604030504040204" pitchFamily="34" charset="0"/>
                          <a:ea typeface="Tahoma" panose="020B0604030504040204" pitchFamily="34" charset="0"/>
                          <a:cs typeface="Tahoma" panose="020B0604030504040204" pitchFamily="34" charset="0"/>
                        </a:rPr>
                        <a:t>44,074</a:t>
                      </a:r>
                    </a:p>
                  </a:txBody>
                  <a:tcPr anchor="ctr"/>
                </a:tc>
                <a:extLst>
                  <a:ext uri="{0D108BD9-81ED-4DB2-BD59-A6C34878D82A}">
                    <a16:rowId xmlns:a16="http://schemas.microsoft.com/office/drawing/2014/main" val="2965830720"/>
                  </a:ext>
                </a:extLst>
              </a:tr>
              <a:tr h="387798">
                <a:tc>
                  <a:txBody>
                    <a:bodyPr/>
                    <a:lstStyle/>
                    <a:p>
                      <a:r>
                        <a:rPr lang="en-IN" b="0" dirty="0">
                          <a:latin typeface="Tahoma" panose="020B0604030504040204" pitchFamily="34" charset="0"/>
                          <a:ea typeface="Tahoma" panose="020B0604030504040204" pitchFamily="34" charset="0"/>
                          <a:cs typeface="Tahoma" panose="020B0604030504040204" pitchFamily="34" charset="0"/>
                        </a:rPr>
                        <a:t>Mean</a:t>
                      </a:r>
                    </a:p>
                  </a:txBody>
                  <a:tcPr anchor="ctr"/>
                </a:tc>
                <a:tc>
                  <a:txBody>
                    <a:bodyPr/>
                    <a:lstStyle/>
                    <a:p>
                      <a:r>
                        <a:rPr lang="en-IN">
                          <a:latin typeface="Tahoma" panose="020B0604030504040204" pitchFamily="34" charset="0"/>
                          <a:ea typeface="Tahoma" panose="020B0604030504040204" pitchFamily="34" charset="0"/>
                          <a:cs typeface="Tahoma" panose="020B0604030504040204" pitchFamily="34" charset="0"/>
                        </a:rPr>
                        <a:t>1.07</a:t>
                      </a:r>
                    </a:p>
                  </a:txBody>
                  <a:tcPr anchor="ctr"/>
                </a:tc>
                <a:extLst>
                  <a:ext uri="{0D108BD9-81ED-4DB2-BD59-A6C34878D82A}">
                    <a16:rowId xmlns:a16="http://schemas.microsoft.com/office/drawing/2014/main" val="3413033591"/>
                  </a:ext>
                </a:extLst>
              </a:tr>
              <a:tr h="387798">
                <a:tc>
                  <a:txBody>
                    <a:bodyPr/>
                    <a:lstStyle/>
                    <a:p>
                      <a:r>
                        <a:rPr lang="en-IN" b="0" dirty="0">
                          <a:latin typeface="Tahoma" panose="020B0604030504040204" pitchFamily="34" charset="0"/>
                          <a:ea typeface="Tahoma" panose="020B0604030504040204" pitchFamily="34" charset="0"/>
                          <a:cs typeface="Tahoma" panose="020B0604030504040204" pitchFamily="34" charset="0"/>
                        </a:rPr>
                        <a:t>Std Dev</a:t>
                      </a:r>
                    </a:p>
                  </a:txBody>
                  <a:tcPr anchor="ctr"/>
                </a:tc>
                <a:tc>
                  <a:txBody>
                    <a:bodyPr/>
                    <a:lstStyle/>
                    <a:p>
                      <a:r>
                        <a:rPr lang="en-IN">
                          <a:latin typeface="Tahoma" panose="020B0604030504040204" pitchFamily="34" charset="0"/>
                          <a:ea typeface="Tahoma" panose="020B0604030504040204" pitchFamily="34" charset="0"/>
                          <a:cs typeface="Tahoma" panose="020B0604030504040204" pitchFamily="34" charset="0"/>
                        </a:rPr>
                        <a:t>0.39</a:t>
                      </a:r>
                    </a:p>
                  </a:txBody>
                  <a:tcPr anchor="ctr"/>
                </a:tc>
                <a:extLst>
                  <a:ext uri="{0D108BD9-81ED-4DB2-BD59-A6C34878D82A}">
                    <a16:rowId xmlns:a16="http://schemas.microsoft.com/office/drawing/2014/main" val="1838063993"/>
                  </a:ext>
                </a:extLst>
              </a:tr>
              <a:tr h="387798">
                <a:tc>
                  <a:txBody>
                    <a:bodyPr/>
                    <a:lstStyle/>
                    <a:p>
                      <a:r>
                        <a:rPr lang="en-IN" b="0" dirty="0">
                          <a:latin typeface="Tahoma" panose="020B0604030504040204" pitchFamily="34" charset="0"/>
                          <a:ea typeface="Tahoma" panose="020B0604030504040204" pitchFamily="34" charset="0"/>
                          <a:cs typeface="Tahoma" panose="020B0604030504040204" pitchFamily="34" charset="0"/>
                        </a:rPr>
                        <a:t>Min</a:t>
                      </a:r>
                    </a:p>
                  </a:txBody>
                  <a:tcPr anchor="ctr"/>
                </a:tc>
                <a:tc>
                  <a:txBody>
                    <a:bodyPr/>
                    <a:lstStyle/>
                    <a:p>
                      <a:r>
                        <a:rPr lang="en-IN" dirty="0">
                          <a:latin typeface="Tahoma" panose="020B0604030504040204" pitchFamily="34" charset="0"/>
                          <a:ea typeface="Tahoma" panose="020B0604030504040204" pitchFamily="34" charset="0"/>
                          <a:cs typeface="Tahoma" panose="020B0604030504040204" pitchFamily="34" charset="0"/>
                        </a:rPr>
                        <a:t>1</a:t>
                      </a:r>
                    </a:p>
                  </a:txBody>
                  <a:tcPr anchor="ctr"/>
                </a:tc>
                <a:extLst>
                  <a:ext uri="{0D108BD9-81ED-4DB2-BD59-A6C34878D82A}">
                    <a16:rowId xmlns:a16="http://schemas.microsoft.com/office/drawing/2014/main" val="2609471905"/>
                  </a:ext>
                </a:extLst>
              </a:tr>
              <a:tr h="387798">
                <a:tc>
                  <a:txBody>
                    <a:bodyPr/>
                    <a:lstStyle/>
                    <a:p>
                      <a:r>
                        <a:rPr lang="en-IN" b="0" dirty="0">
                          <a:latin typeface="Tahoma" panose="020B0604030504040204" pitchFamily="34" charset="0"/>
                          <a:ea typeface="Tahoma" panose="020B0604030504040204" pitchFamily="34" charset="0"/>
                          <a:cs typeface="Tahoma" panose="020B0604030504040204" pitchFamily="34" charset="0"/>
                        </a:rPr>
                        <a:t>Median (50%)</a:t>
                      </a:r>
                    </a:p>
                  </a:txBody>
                  <a:tcPr anchor="ctr"/>
                </a:tc>
                <a:tc>
                  <a:txBody>
                    <a:bodyPr/>
                    <a:lstStyle/>
                    <a:p>
                      <a:r>
                        <a:rPr lang="en-IN" dirty="0">
                          <a:latin typeface="Tahoma" panose="020B0604030504040204" pitchFamily="34" charset="0"/>
                          <a:ea typeface="Tahoma" panose="020B0604030504040204" pitchFamily="34" charset="0"/>
                          <a:cs typeface="Tahoma" panose="020B0604030504040204" pitchFamily="34" charset="0"/>
                        </a:rPr>
                        <a:t>1</a:t>
                      </a:r>
                    </a:p>
                  </a:txBody>
                  <a:tcPr anchor="ctr"/>
                </a:tc>
                <a:extLst>
                  <a:ext uri="{0D108BD9-81ED-4DB2-BD59-A6C34878D82A}">
                    <a16:rowId xmlns:a16="http://schemas.microsoft.com/office/drawing/2014/main" val="7847160"/>
                  </a:ext>
                </a:extLst>
              </a:tr>
              <a:tr h="387798">
                <a:tc>
                  <a:txBody>
                    <a:bodyPr/>
                    <a:lstStyle/>
                    <a:p>
                      <a:r>
                        <a:rPr lang="en-IN" b="0" dirty="0">
                          <a:latin typeface="Tahoma" panose="020B0604030504040204" pitchFamily="34" charset="0"/>
                          <a:ea typeface="Tahoma" panose="020B0604030504040204" pitchFamily="34" charset="0"/>
                          <a:cs typeface="Tahoma" panose="020B0604030504040204" pitchFamily="34" charset="0"/>
                        </a:rPr>
                        <a:t>Max</a:t>
                      </a:r>
                    </a:p>
                  </a:txBody>
                  <a:tcPr anchor="ctr"/>
                </a:tc>
                <a:tc>
                  <a:txBody>
                    <a:bodyPr/>
                    <a:lstStyle/>
                    <a:p>
                      <a:r>
                        <a:rPr lang="en-IN" dirty="0">
                          <a:latin typeface="Tahoma" panose="020B0604030504040204" pitchFamily="34" charset="0"/>
                          <a:ea typeface="Tahoma" panose="020B0604030504040204" pitchFamily="34" charset="0"/>
                          <a:cs typeface="Tahoma" panose="020B0604030504040204" pitchFamily="34" charset="0"/>
                        </a:rPr>
                        <a:t>19</a:t>
                      </a:r>
                    </a:p>
                  </a:txBody>
                  <a:tcPr anchor="ctr"/>
                </a:tc>
                <a:extLst>
                  <a:ext uri="{0D108BD9-81ED-4DB2-BD59-A6C34878D82A}">
                    <a16:rowId xmlns:a16="http://schemas.microsoft.com/office/drawing/2014/main" val="3497359833"/>
                  </a:ext>
                </a:extLst>
              </a:tr>
            </a:tbl>
          </a:graphicData>
        </a:graphic>
      </p:graphicFrame>
      <p:pic>
        <p:nvPicPr>
          <p:cNvPr id="12290" name="Picture 2">
            <a:extLst>
              <a:ext uri="{FF2B5EF4-FFF2-40B4-BE49-F238E27FC236}">
                <a16:creationId xmlns:a16="http://schemas.microsoft.com/office/drawing/2014/main" id="{496BA157-40FD-0D4F-52B8-02462B6900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552" y="1691947"/>
            <a:ext cx="7699349" cy="472210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56088F8-FFC8-8B52-DA90-A8AEB132ECF9}"/>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32</a:t>
            </a:fld>
            <a:endParaRPr lang="en-IN" spc="10" dirty="0"/>
          </a:p>
        </p:txBody>
      </p:sp>
    </p:spTree>
    <p:extLst>
      <p:ext uri="{BB962C8B-B14F-4D97-AF65-F5344CB8AC3E}">
        <p14:creationId xmlns:p14="http://schemas.microsoft.com/office/powerpoint/2010/main" val="345382852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58128-0071-64C1-5624-408703DB189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2A32EF6-AE28-3E3E-B95F-EA57B894AE17}"/>
              </a:ext>
            </a:extLst>
          </p:cNvPr>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chemeClr val="accent4">
              <a:lumMod val="60000"/>
              <a:lumOff val="40000"/>
            </a:schemeClr>
          </a:solidFill>
        </p:spPr>
        <p:txBody>
          <a:bodyPr wrap="square" lIns="0" tIns="0" rIns="0" bIns="0" rtlCol="0"/>
          <a:lstStyle/>
          <a:p>
            <a:endParaRPr lang="en-IN"/>
          </a:p>
        </p:txBody>
      </p:sp>
      <p:sp>
        <p:nvSpPr>
          <p:cNvPr id="6" name="Rectangle 4">
            <a:extLst>
              <a:ext uri="{FF2B5EF4-FFF2-40B4-BE49-F238E27FC236}">
                <a16:creationId xmlns:a16="http://schemas.microsoft.com/office/drawing/2014/main" id="{0BAA7999-C339-BBAD-6DE3-74C8701A6A57}"/>
              </a:ext>
            </a:extLst>
          </p:cNvPr>
          <p:cNvSpPr>
            <a:spLocks noChangeArrowheads="1"/>
          </p:cNvSpPr>
          <p:nvPr/>
        </p:nvSpPr>
        <p:spPr bwMode="auto">
          <a:xfrm>
            <a:off x="6388720" y="5894517"/>
            <a:ext cx="1108934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000" b="1" dirty="0">
                <a:latin typeface="Tahoma" panose="020B0604030504040204" pitchFamily="34" charset="0"/>
                <a:ea typeface="Tahoma" panose="020B0604030504040204" pitchFamily="34" charset="0"/>
                <a:cs typeface="Tahoma" panose="020B0604030504040204" pitchFamily="34" charset="0"/>
              </a:rPr>
              <a:t>KEY INSIGHTS:</a:t>
            </a:r>
          </a:p>
          <a:p>
            <a:pPr algn="just"/>
            <a:endParaRPr lang="en-US" sz="2000" b="1" dirty="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Mean Resolution Time</a:t>
            </a:r>
            <a:r>
              <a:rPr lang="en-US" sz="2000" dirty="0">
                <a:latin typeface="Tahoma" panose="020B0604030504040204" pitchFamily="34" charset="0"/>
                <a:ea typeface="Tahoma" panose="020B0604030504040204" pitchFamily="34" charset="0"/>
                <a:cs typeface="Tahoma" panose="020B0604030504040204" pitchFamily="34" charset="0"/>
              </a:rPr>
              <a:t>: 377,993 seconds (~4.4 days) per case, suggesting moderate delays in case resolution.</a:t>
            </a:r>
          </a:p>
          <a:p>
            <a:pPr marL="342900"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High Variance</a:t>
            </a:r>
            <a:r>
              <a:rPr lang="en-US" sz="2000" dirty="0">
                <a:latin typeface="Tahoma" panose="020B0604030504040204" pitchFamily="34" charset="0"/>
                <a:ea typeface="Tahoma" panose="020B0604030504040204" pitchFamily="34" charset="0"/>
                <a:cs typeface="Tahoma" panose="020B0604030504040204" pitchFamily="34" charset="0"/>
              </a:rPr>
              <a:t>: Standard deviation of ~5.4 million seconds (~62 days), shows a large differences in resolution times and a </a:t>
            </a:r>
            <a:r>
              <a:rPr lang="en-US" sz="2000" b="1" dirty="0">
                <a:latin typeface="Tahoma" panose="020B0604030504040204" pitchFamily="34" charset="0"/>
                <a:ea typeface="Tahoma" panose="020B0604030504040204" pitchFamily="34" charset="0"/>
                <a:cs typeface="Tahoma" panose="020B0604030504040204" pitchFamily="34" charset="0"/>
              </a:rPr>
              <a:t>maximum</a:t>
            </a:r>
            <a:r>
              <a:rPr lang="en-US" sz="2000" dirty="0">
                <a:latin typeface="Tahoma" panose="020B0604030504040204" pitchFamily="34" charset="0"/>
                <a:ea typeface="Tahoma" panose="020B0604030504040204" pitchFamily="34" charset="0"/>
                <a:cs typeface="Tahoma" panose="020B0604030504040204" pitchFamily="34" charset="0"/>
              </a:rPr>
              <a:t> of ~31.8 million seconds (~1 year).</a:t>
            </a:r>
          </a:p>
          <a:p>
            <a:pPr marL="342900"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Extreme values</a:t>
            </a:r>
            <a:r>
              <a:rPr lang="en-US" sz="2000" dirty="0">
                <a:latin typeface="Tahoma" panose="020B0604030504040204" pitchFamily="34" charset="0"/>
                <a:ea typeface="Tahoma" panose="020B0604030504040204" pitchFamily="34" charset="0"/>
                <a:cs typeface="Tahoma" panose="020B0604030504040204" pitchFamily="34" charset="0"/>
              </a:rPr>
              <a:t>: Some cases take excessively long, possibly due to complex cases or process inefficiencies.</a:t>
            </a:r>
            <a:endParaRPr kumimoji="0" lang="en-US" altLang="en-US" sz="20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0" name="object 2">
            <a:extLst>
              <a:ext uri="{FF2B5EF4-FFF2-40B4-BE49-F238E27FC236}">
                <a16:creationId xmlns:a16="http://schemas.microsoft.com/office/drawing/2014/main" id="{BD6D102D-3F05-04C6-E3DF-DBFBDECEC6FA}"/>
              </a:ext>
            </a:extLst>
          </p:cNvPr>
          <p:cNvSpPr/>
          <p:nvPr/>
        </p:nvSpPr>
        <p:spPr>
          <a:xfrm>
            <a:off x="-19050" y="0"/>
            <a:ext cx="6112821"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a:p>
        </p:txBody>
      </p:sp>
      <p:sp>
        <p:nvSpPr>
          <p:cNvPr id="11" name="object 3">
            <a:extLst>
              <a:ext uri="{FF2B5EF4-FFF2-40B4-BE49-F238E27FC236}">
                <a16:creationId xmlns:a16="http://schemas.microsoft.com/office/drawing/2014/main" id="{57F9D947-FD6F-D249-FADD-5BD1C17BFABE}"/>
              </a:ext>
            </a:extLst>
          </p:cNvPr>
          <p:cNvSpPr txBox="1">
            <a:spLocks/>
          </p:cNvSpPr>
          <p:nvPr/>
        </p:nvSpPr>
        <p:spPr>
          <a:xfrm>
            <a:off x="351311" y="513174"/>
            <a:ext cx="5742460" cy="2551981"/>
          </a:xfrm>
          <a:prstGeom prst="rect">
            <a:avLst/>
          </a:prstGeom>
        </p:spPr>
        <p:txBody>
          <a:bodyPr vert="horz" wrap="square" lIns="0" tIns="12700" rIns="0" bIns="0" rtlCol="0">
            <a:spAutoFit/>
          </a:bodyPr>
          <a:lstStyle>
            <a:lvl1pPr>
              <a:defRPr sz="5200" b="1" i="0">
                <a:solidFill>
                  <a:srgbClr val="163300"/>
                </a:solidFill>
                <a:latin typeface="Tahoma"/>
                <a:ea typeface="+mj-ea"/>
                <a:cs typeface="Tahoma"/>
              </a:defRPr>
            </a:lvl1pPr>
          </a:lstStyle>
          <a:p>
            <a:pPr marL="12700" algn="l">
              <a:spcBef>
                <a:spcPts val="100"/>
              </a:spcBef>
            </a:pPr>
            <a:r>
              <a:rPr lang="en-IN" sz="5500" kern="0" dirty="0"/>
              <a:t>RESOLUTION </a:t>
            </a:r>
            <a:r>
              <a:rPr lang="en-IN" sz="5500" kern="0" spc="-15" dirty="0">
                <a:solidFill>
                  <a:srgbClr val="9FE770"/>
                </a:solidFill>
              </a:rPr>
              <a:t>TIME</a:t>
            </a:r>
            <a:r>
              <a:rPr lang="en-IN" sz="5500" kern="0" dirty="0"/>
              <a:t> VARIABILITY</a:t>
            </a:r>
          </a:p>
        </p:txBody>
      </p:sp>
      <p:sp>
        <p:nvSpPr>
          <p:cNvPr id="15" name="Rectangle 4">
            <a:extLst>
              <a:ext uri="{FF2B5EF4-FFF2-40B4-BE49-F238E27FC236}">
                <a16:creationId xmlns:a16="http://schemas.microsoft.com/office/drawing/2014/main" id="{7781171C-BEF6-6989-39CA-0F1CA36699BA}"/>
              </a:ext>
            </a:extLst>
          </p:cNvPr>
          <p:cNvSpPr>
            <a:spLocks noChangeArrowheads="1"/>
          </p:cNvSpPr>
          <p:nvPr/>
        </p:nvSpPr>
        <p:spPr bwMode="auto">
          <a:xfrm>
            <a:off x="332918" y="4456212"/>
            <a:ext cx="522746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OBJECTIVE:</a:t>
            </a:r>
          </a:p>
          <a:p>
            <a:pPr marR="0" lvl="0" algn="just" defTabSz="914400" rtl="0" eaLnBrk="0" fontAlgn="base" latinLnBrk="0" hangingPunct="0">
              <a:lnSpc>
                <a:spcPct val="100000"/>
              </a:lnSpc>
              <a:spcBef>
                <a:spcPct val="0"/>
              </a:spcBef>
              <a:spcAft>
                <a:spcPct val="0"/>
              </a:spcAft>
              <a:buClrTx/>
              <a:buSzTx/>
              <a:tabLst/>
            </a:pPr>
            <a:r>
              <a:rPr lang="en-US" sz="2000" dirty="0">
                <a:latin typeface="Tahoma" panose="020B0604030504040204" pitchFamily="34" charset="0"/>
                <a:ea typeface="Tahoma" panose="020B0604030504040204" pitchFamily="34" charset="0"/>
                <a:cs typeface="Tahoma" panose="020B0604030504040204" pitchFamily="34" charset="0"/>
              </a:rPr>
              <a:t>Analyze the spread of resolution times across cases to identify bottlenecks or inconsistencies, using </a:t>
            </a:r>
            <a:r>
              <a:rPr lang="en-US" sz="2000" b="1" dirty="0">
                <a:latin typeface="Tahoma" panose="020B0604030504040204" pitchFamily="34" charset="0"/>
                <a:ea typeface="Tahoma" panose="020B0604030504040204" pitchFamily="34" charset="0"/>
                <a:cs typeface="Tahoma" panose="020B0604030504040204" pitchFamily="34" charset="0"/>
              </a:rPr>
              <a:t>CASE_CREATED_TIME</a:t>
            </a:r>
            <a:r>
              <a:rPr lang="en-US" sz="2000" dirty="0">
                <a:latin typeface="Tahoma" panose="020B0604030504040204" pitchFamily="34" charset="0"/>
                <a:ea typeface="Tahoma" panose="020B0604030504040204" pitchFamily="34" charset="0"/>
                <a:cs typeface="Tahoma" panose="020B0604030504040204" pitchFamily="34" charset="0"/>
              </a:rPr>
              <a:t> and </a:t>
            </a:r>
            <a:r>
              <a:rPr lang="en-US" sz="2000" b="1" dirty="0">
                <a:latin typeface="Tahoma" panose="020B0604030504040204" pitchFamily="34" charset="0"/>
                <a:ea typeface="Tahoma" panose="020B0604030504040204" pitchFamily="34" charset="0"/>
                <a:cs typeface="Tahoma" panose="020B0604030504040204" pitchFamily="34" charset="0"/>
              </a:rPr>
              <a:t>HANDLING_TIME_END</a:t>
            </a:r>
            <a:r>
              <a:rPr lang="en-US" sz="2000" dirty="0">
                <a:latin typeface="Tahoma" panose="020B0604030504040204" pitchFamily="34" charset="0"/>
                <a:ea typeface="Tahoma" panose="020B0604030504040204" pitchFamily="34" charset="0"/>
                <a:cs typeface="Tahoma" panose="020B0604030504040204" pitchFamily="34" charset="0"/>
              </a:rPr>
              <a:t>.</a:t>
            </a:r>
            <a:endParaRPr lang="en-US" altLang="en-US" sz="2000" b="1" dirty="0">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a:extLst>
              <a:ext uri="{FF2B5EF4-FFF2-40B4-BE49-F238E27FC236}">
                <a16:creationId xmlns:a16="http://schemas.microsoft.com/office/drawing/2014/main" id="{B0F0063C-7377-DF0C-EE17-15D8788B3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6030" y="1181099"/>
            <a:ext cx="7800659" cy="47261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7842E043-402D-5A4D-ADD5-14E2B210AF89}"/>
              </a:ext>
            </a:extLst>
          </p:cNvPr>
          <p:cNvGraphicFramePr>
            <a:graphicFrameLocks noGrp="1"/>
          </p:cNvGraphicFramePr>
          <p:nvPr>
            <p:extLst>
              <p:ext uri="{D42A27DB-BD31-4B8C-83A1-F6EECF244321}">
                <p14:modId xmlns:p14="http://schemas.microsoft.com/office/powerpoint/2010/main" val="2733275239"/>
              </p:ext>
            </p:extLst>
          </p:nvPr>
        </p:nvGraphicFramePr>
        <p:xfrm>
          <a:off x="6242664" y="1558283"/>
          <a:ext cx="3893366" cy="3272376"/>
        </p:xfrm>
        <a:graphic>
          <a:graphicData uri="http://schemas.openxmlformats.org/drawingml/2006/table">
            <a:tbl>
              <a:tblPr>
                <a:tableStyleId>{775DCB02-9BB8-47FD-8907-85C794F793BA}</a:tableStyleId>
              </a:tblPr>
              <a:tblGrid>
                <a:gridCol w="1946683">
                  <a:extLst>
                    <a:ext uri="{9D8B030D-6E8A-4147-A177-3AD203B41FA5}">
                      <a16:colId xmlns:a16="http://schemas.microsoft.com/office/drawing/2014/main" val="1754227283"/>
                    </a:ext>
                  </a:extLst>
                </a:gridCol>
                <a:gridCol w="1946683">
                  <a:extLst>
                    <a:ext uri="{9D8B030D-6E8A-4147-A177-3AD203B41FA5}">
                      <a16:colId xmlns:a16="http://schemas.microsoft.com/office/drawing/2014/main" val="2393240428"/>
                    </a:ext>
                  </a:extLst>
                </a:gridCol>
              </a:tblGrid>
              <a:tr h="738924">
                <a:tc>
                  <a:txBody>
                    <a:bodyPr/>
                    <a:lstStyle/>
                    <a:p>
                      <a:r>
                        <a:rPr lang="en-IN" b="1" dirty="0">
                          <a:latin typeface="Tahoma" panose="020B0604030504040204" pitchFamily="34" charset="0"/>
                          <a:ea typeface="Tahoma" panose="020B0604030504040204" pitchFamily="34" charset="0"/>
                          <a:cs typeface="Tahoma" panose="020B0604030504040204" pitchFamily="34" charset="0"/>
                        </a:rPr>
                        <a:t>Statistic</a:t>
                      </a:r>
                    </a:p>
                  </a:txBody>
                  <a:tcPr anchor="ctr"/>
                </a:tc>
                <a:tc>
                  <a:txBody>
                    <a:bodyPr/>
                    <a:lstStyle/>
                    <a:p>
                      <a:r>
                        <a:rPr lang="en-IN" b="1" dirty="0">
                          <a:latin typeface="Tahoma" panose="020B0604030504040204" pitchFamily="34" charset="0"/>
                          <a:ea typeface="Tahoma" panose="020B0604030504040204" pitchFamily="34" charset="0"/>
                          <a:cs typeface="Tahoma" panose="020B0604030504040204" pitchFamily="34" charset="0"/>
                        </a:rPr>
                        <a:t>Value (seconds)</a:t>
                      </a:r>
                    </a:p>
                  </a:txBody>
                  <a:tcPr anchor="ctr"/>
                </a:tc>
                <a:extLst>
                  <a:ext uri="{0D108BD9-81ED-4DB2-BD59-A6C34878D82A}">
                    <a16:rowId xmlns:a16="http://schemas.microsoft.com/office/drawing/2014/main" val="1057887958"/>
                  </a:ext>
                </a:extLst>
              </a:tr>
              <a:tr h="422242">
                <a:tc>
                  <a:txBody>
                    <a:bodyPr/>
                    <a:lstStyle/>
                    <a:p>
                      <a:r>
                        <a:rPr lang="en-IN" b="1" dirty="0">
                          <a:latin typeface="Tahoma" panose="020B0604030504040204" pitchFamily="34" charset="0"/>
                          <a:ea typeface="Tahoma" panose="020B0604030504040204" pitchFamily="34" charset="0"/>
                          <a:cs typeface="Tahoma" panose="020B0604030504040204" pitchFamily="34" charset="0"/>
                        </a:rPr>
                        <a:t>Count</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IN" dirty="0">
                          <a:latin typeface="Tahoma" panose="020B0604030504040204" pitchFamily="34" charset="0"/>
                          <a:ea typeface="Tahoma" panose="020B0604030504040204" pitchFamily="34" charset="0"/>
                          <a:cs typeface="Tahoma" panose="020B0604030504040204" pitchFamily="34" charset="0"/>
                        </a:rPr>
                        <a:t>44,074</a:t>
                      </a:r>
                    </a:p>
                  </a:txBody>
                  <a:tcPr anchor="ctr"/>
                </a:tc>
                <a:extLst>
                  <a:ext uri="{0D108BD9-81ED-4DB2-BD59-A6C34878D82A}">
                    <a16:rowId xmlns:a16="http://schemas.microsoft.com/office/drawing/2014/main" val="2896467341"/>
                  </a:ext>
                </a:extLst>
              </a:tr>
              <a:tr h="422242">
                <a:tc>
                  <a:txBody>
                    <a:bodyPr/>
                    <a:lstStyle/>
                    <a:p>
                      <a:r>
                        <a:rPr lang="en-IN" b="1">
                          <a:latin typeface="Tahoma" panose="020B0604030504040204" pitchFamily="34" charset="0"/>
                          <a:ea typeface="Tahoma" panose="020B0604030504040204" pitchFamily="34" charset="0"/>
                          <a:cs typeface="Tahoma" panose="020B0604030504040204" pitchFamily="34" charset="0"/>
                        </a:rPr>
                        <a:t>Mean</a:t>
                      </a:r>
                      <a:endParaRPr lang="en-IN">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IN" dirty="0">
                          <a:latin typeface="Tahoma" panose="020B0604030504040204" pitchFamily="34" charset="0"/>
                          <a:ea typeface="Tahoma" panose="020B0604030504040204" pitchFamily="34" charset="0"/>
                          <a:cs typeface="Tahoma" panose="020B0604030504040204" pitchFamily="34" charset="0"/>
                        </a:rPr>
                        <a:t>377,993</a:t>
                      </a:r>
                    </a:p>
                  </a:txBody>
                  <a:tcPr anchor="ctr"/>
                </a:tc>
                <a:extLst>
                  <a:ext uri="{0D108BD9-81ED-4DB2-BD59-A6C34878D82A}">
                    <a16:rowId xmlns:a16="http://schemas.microsoft.com/office/drawing/2014/main" val="4282524490"/>
                  </a:ext>
                </a:extLst>
              </a:tr>
              <a:tr h="422242">
                <a:tc>
                  <a:txBody>
                    <a:bodyPr/>
                    <a:lstStyle/>
                    <a:p>
                      <a:r>
                        <a:rPr lang="en-IN" b="1">
                          <a:latin typeface="Tahoma" panose="020B0604030504040204" pitchFamily="34" charset="0"/>
                          <a:ea typeface="Tahoma" panose="020B0604030504040204" pitchFamily="34" charset="0"/>
                          <a:cs typeface="Tahoma" panose="020B0604030504040204" pitchFamily="34" charset="0"/>
                        </a:rPr>
                        <a:t>Std Dev</a:t>
                      </a:r>
                      <a:endParaRPr lang="en-IN">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IN">
                          <a:latin typeface="Tahoma" panose="020B0604030504040204" pitchFamily="34" charset="0"/>
                          <a:ea typeface="Tahoma" panose="020B0604030504040204" pitchFamily="34" charset="0"/>
                          <a:cs typeface="Tahoma" panose="020B0604030504040204" pitchFamily="34" charset="0"/>
                        </a:rPr>
                        <a:t>5,395,918</a:t>
                      </a:r>
                    </a:p>
                  </a:txBody>
                  <a:tcPr anchor="ctr"/>
                </a:tc>
                <a:extLst>
                  <a:ext uri="{0D108BD9-81ED-4DB2-BD59-A6C34878D82A}">
                    <a16:rowId xmlns:a16="http://schemas.microsoft.com/office/drawing/2014/main" val="1297828776"/>
                  </a:ext>
                </a:extLst>
              </a:tr>
              <a:tr h="422242">
                <a:tc>
                  <a:txBody>
                    <a:bodyPr/>
                    <a:lstStyle/>
                    <a:p>
                      <a:r>
                        <a:rPr lang="en-IN" b="1" dirty="0">
                          <a:latin typeface="Tahoma" panose="020B0604030504040204" pitchFamily="34" charset="0"/>
                          <a:ea typeface="Tahoma" panose="020B0604030504040204" pitchFamily="34" charset="0"/>
                          <a:cs typeface="Tahoma" panose="020B0604030504040204" pitchFamily="34" charset="0"/>
                        </a:rPr>
                        <a:t>Min</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IN">
                          <a:latin typeface="Tahoma" panose="020B0604030504040204" pitchFamily="34" charset="0"/>
                          <a:ea typeface="Tahoma" panose="020B0604030504040204" pitchFamily="34" charset="0"/>
                          <a:cs typeface="Tahoma" panose="020B0604030504040204" pitchFamily="34" charset="0"/>
                        </a:rPr>
                        <a:t>-27,904,800</a:t>
                      </a:r>
                    </a:p>
                  </a:txBody>
                  <a:tcPr anchor="ctr"/>
                </a:tc>
                <a:extLst>
                  <a:ext uri="{0D108BD9-81ED-4DB2-BD59-A6C34878D82A}">
                    <a16:rowId xmlns:a16="http://schemas.microsoft.com/office/drawing/2014/main" val="199323605"/>
                  </a:ext>
                </a:extLst>
              </a:tr>
              <a:tr h="422242">
                <a:tc>
                  <a:txBody>
                    <a:bodyPr/>
                    <a:lstStyle/>
                    <a:p>
                      <a:r>
                        <a:rPr lang="en-IN" b="1" dirty="0">
                          <a:latin typeface="Tahoma" panose="020B0604030504040204" pitchFamily="34" charset="0"/>
                          <a:ea typeface="Tahoma" panose="020B0604030504040204" pitchFamily="34" charset="0"/>
                          <a:cs typeface="Tahoma" panose="020B0604030504040204" pitchFamily="34" charset="0"/>
                        </a:rPr>
                        <a:t>Median (50%)</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IN" dirty="0">
                          <a:latin typeface="Tahoma" panose="020B0604030504040204" pitchFamily="34" charset="0"/>
                          <a:ea typeface="Tahoma" panose="020B0604030504040204" pitchFamily="34" charset="0"/>
                          <a:cs typeface="Tahoma" panose="020B0604030504040204" pitchFamily="34" charset="0"/>
                        </a:rPr>
                        <a:t>20,220</a:t>
                      </a:r>
                    </a:p>
                  </a:txBody>
                  <a:tcPr anchor="ctr"/>
                </a:tc>
                <a:extLst>
                  <a:ext uri="{0D108BD9-81ED-4DB2-BD59-A6C34878D82A}">
                    <a16:rowId xmlns:a16="http://schemas.microsoft.com/office/drawing/2014/main" val="3705027557"/>
                  </a:ext>
                </a:extLst>
              </a:tr>
              <a:tr h="422242">
                <a:tc>
                  <a:txBody>
                    <a:bodyPr/>
                    <a:lstStyle/>
                    <a:p>
                      <a:r>
                        <a:rPr lang="en-IN" b="1">
                          <a:latin typeface="Tahoma" panose="020B0604030504040204" pitchFamily="34" charset="0"/>
                          <a:ea typeface="Tahoma" panose="020B0604030504040204" pitchFamily="34" charset="0"/>
                          <a:cs typeface="Tahoma" panose="020B0604030504040204" pitchFamily="34" charset="0"/>
                        </a:rPr>
                        <a:t>Max</a:t>
                      </a:r>
                      <a:endParaRPr lang="en-IN">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r>
                        <a:rPr lang="en-IN" dirty="0">
                          <a:latin typeface="Tahoma" panose="020B0604030504040204" pitchFamily="34" charset="0"/>
                          <a:ea typeface="Tahoma" panose="020B0604030504040204" pitchFamily="34" charset="0"/>
                          <a:cs typeface="Tahoma" panose="020B0604030504040204" pitchFamily="34" charset="0"/>
                        </a:rPr>
                        <a:t>31,833,300</a:t>
                      </a:r>
                    </a:p>
                  </a:txBody>
                  <a:tcPr anchor="ctr"/>
                </a:tc>
                <a:extLst>
                  <a:ext uri="{0D108BD9-81ED-4DB2-BD59-A6C34878D82A}">
                    <a16:rowId xmlns:a16="http://schemas.microsoft.com/office/drawing/2014/main" val="2618198379"/>
                  </a:ext>
                </a:extLst>
              </a:tr>
            </a:tbl>
          </a:graphicData>
        </a:graphic>
      </p:graphicFrame>
      <p:sp>
        <p:nvSpPr>
          <p:cNvPr id="7" name="Rectangle 4">
            <a:extLst>
              <a:ext uri="{FF2B5EF4-FFF2-40B4-BE49-F238E27FC236}">
                <a16:creationId xmlns:a16="http://schemas.microsoft.com/office/drawing/2014/main" id="{A80FD929-0E62-33AB-2433-52082D58C2BA}"/>
              </a:ext>
            </a:extLst>
          </p:cNvPr>
          <p:cNvSpPr>
            <a:spLocks noChangeArrowheads="1"/>
          </p:cNvSpPr>
          <p:nvPr/>
        </p:nvSpPr>
        <p:spPr bwMode="auto">
          <a:xfrm>
            <a:off x="6388720" y="8696861"/>
            <a:ext cx="1108934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CONCLUSION:</a:t>
            </a:r>
          </a:p>
          <a:p>
            <a:pPr marR="0" lvl="0" algn="just" defTabSz="914400" rtl="0" eaLnBrk="0" fontAlgn="base" latinLnBrk="0" hangingPunct="0">
              <a:lnSpc>
                <a:spcPct val="100000"/>
              </a:lnSpc>
              <a:spcBef>
                <a:spcPct val="0"/>
              </a:spcBef>
              <a:spcAft>
                <a:spcPct val="0"/>
              </a:spcAft>
              <a:buClrTx/>
              <a:buSzTx/>
              <a:tabLst/>
            </a:pPr>
            <a:endPar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dirty="0">
                <a:latin typeface="Tahoma" panose="020B0604030504040204" pitchFamily="34" charset="0"/>
                <a:ea typeface="Tahoma" panose="020B0604030504040204" pitchFamily="34" charset="0"/>
                <a:cs typeface="Tahoma" panose="020B0604030504040204" pitchFamily="34" charset="0"/>
              </a:rPr>
              <a:t>Investigate causes for extended resolution times and consider streamlining processes for complex cases to reduce overall variability.</a:t>
            </a:r>
            <a:endParaRPr kumimoji="0" lang="en-US" altLang="en-US" sz="20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8" name="Rectangle 4">
            <a:extLst>
              <a:ext uri="{FF2B5EF4-FFF2-40B4-BE49-F238E27FC236}">
                <a16:creationId xmlns:a16="http://schemas.microsoft.com/office/drawing/2014/main" id="{A7B527F6-8559-DC01-A214-C13EFB0005AF}"/>
              </a:ext>
            </a:extLst>
          </p:cNvPr>
          <p:cNvSpPr>
            <a:spLocks noChangeArrowheads="1"/>
          </p:cNvSpPr>
          <p:nvPr/>
        </p:nvSpPr>
        <p:spPr bwMode="auto">
          <a:xfrm>
            <a:off x="6388720" y="388139"/>
            <a:ext cx="1154796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Resolution Time Variability (Histogram): </a:t>
            </a:r>
            <a:r>
              <a:rPr lang="en-US" sz="2000" dirty="0">
                <a:latin typeface="Tahoma" panose="020B0604030504040204" pitchFamily="34" charset="0"/>
                <a:ea typeface="Tahoma" panose="020B0604030504040204" pitchFamily="34" charset="0"/>
                <a:cs typeface="Tahoma" panose="020B0604030504040204" pitchFamily="34" charset="0"/>
              </a:rPr>
              <a:t>The graph shows a concentration of cases with shorter resolution times but a long tail for cases with significant delays, indicating that a minority of cases contribute to high variance.</a:t>
            </a:r>
            <a:endParaRPr kumimoji="0" lang="en-US" altLang="en-US" sz="20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18EDBCDB-6696-6B99-C7F8-DA48005A33AB}"/>
              </a:ext>
            </a:extLst>
          </p:cNvPr>
          <p:cNvSpPr>
            <a:spLocks noChangeArrowheads="1"/>
          </p:cNvSpPr>
          <p:nvPr/>
        </p:nvSpPr>
        <p:spPr bwMode="auto">
          <a:xfrm>
            <a:off x="332918" y="6819900"/>
            <a:ext cx="520907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RED FLAG:</a:t>
            </a:r>
          </a:p>
          <a:p>
            <a:pPr marR="0" lvl="0" algn="just" defTabSz="914400" rtl="0" eaLnBrk="0" fontAlgn="base" latinLnBrk="0" hangingPunct="0">
              <a:lnSpc>
                <a:spcPct val="100000"/>
              </a:lnSpc>
              <a:spcBef>
                <a:spcPct val="0"/>
              </a:spcBef>
              <a:spcAft>
                <a:spcPct val="0"/>
              </a:spcAft>
              <a:buClrTx/>
              <a:buSzTx/>
              <a:tabLst/>
            </a:pPr>
            <a:r>
              <a:rPr lang="en-US" sz="2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Cases with significantly extended resolution times may point to bottlenecks or complex issues that are not handled efficiently. This could negatively impact customer experience, particularly for cases with repeated delays.</a:t>
            </a:r>
            <a:endPar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9" name="Slide Number Placeholder 8">
            <a:extLst>
              <a:ext uri="{FF2B5EF4-FFF2-40B4-BE49-F238E27FC236}">
                <a16:creationId xmlns:a16="http://schemas.microsoft.com/office/drawing/2014/main" id="{24E9654F-A18C-93D5-B364-67E9646CE891}"/>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33</a:t>
            </a:fld>
            <a:endParaRPr lang="en-IN" spc="10" dirty="0"/>
          </a:p>
        </p:txBody>
      </p:sp>
    </p:spTree>
    <p:extLst>
      <p:ext uri="{BB962C8B-B14F-4D97-AF65-F5344CB8AC3E}">
        <p14:creationId xmlns:p14="http://schemas.microsoft.com/office/powerpoint/2010/main" val="2382945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35B5990E-1D09-2691-C9D9-C7C9C260CD4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36FA344-09F3-4EDC-FFA5-A19B178FD6B1}"/>
              </a:ext>
            </a:extLst>
          </p:cNvPr>
          <p:cNvSpPr/>
          <p:nvPr/>
        </p:nvSpPr>
        <p:spPr>
          <a:xfrm>
            <a:off x="38100" y="0"/>
            <a:ext cx="5981700"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dirty="0"/>
          </a:p>
        </p:txBody>
      </p:sp>
      <p:sp>
        <p:nvSpPr>
          <p:cNvPr id="3" name="object 3">
            <a:extLst>
              <a:ext uri="{FF2B5EF4-FFF2-40B4-BE49-F238E27FC236}">
                <a16:creationId xmlns:a16="http://schemas.microsoft.com/office/drawing/2014/main" id="{8FD20EEA-AA13-1786-E635-A4E3956CE79C}"/>
              </a:ext>
            </a:extLst>
          </p:cNvPr>
          <p:cNvSpPr txBox="1"/>
          <p:nvPr/>
        </p:nvSpPr>
        <p:spPr>
          <a:xfrm>
            <a:off x="372110" y="739332"/>
            <a:ext cx="5647690" cy="3411190"/>
          </a:xfrm>
          <a:prstGeom prst="rect">
            <a:avLst/>
          </a:prstGeom>
        </p:spPr>
        <p:txBody>
          <a:bodyPr vert="horz" wrap="square" lIns="0" tIns="12700" rIns="0" bIns="0" rtlCol="0">
            <a:spAutoFit/>
          </a:bodyPr>
          <a:lstStyle/>
          <a:p>
            <a:pPr marL="12700" marR="5080">
              <a:lnSpc>
                <a:spcPct val="100000"/>
              </a:lnSpc>
              <a:spcBef>
                <a:spcPts val="100"/>
              </a:spcBef>
            </a:pPr>
            <a:r>
              <a:rPr lang="en-US" sz="5500" b="1" kern="0" dirty="0">
                <a:solidFill>
                  <a:srgbClr val="163300"/>
                </a:solidFill>
                <a:latin typeface="Tahoma"/>
                <a:ea typeface="+mj-ea"/>
                <a:cs typeface="Tahoma"/>
              </a:rPr>
              <a:t>AVERAGE RESOLUTION</a:t>
            </a:r>
          </a:p>
          <a:p>
            <a:pPr marL="12700" marR="5080">
              <a:lnSpc>
                <a:spcPct val="100000"/>
              </a:lnSpc>
              <a:spcBef>
                <a:spcPts val="100"/>
              </a:spcBef>
            </a:pPr>
            <a:r>
              <a:rPr lang="en-US" sz="5500" b="1" kern="0" spc="-15" dirty="0">
                <a:solidFill>
                  <a:srgbClr val="9FE770"/>
                </a:solidFill>
                <a:latin typeface="Tahoma"/>
                <a:ea typeface="+mj-ea"/>
                <a:cs typeface="Tahoma"/>
              </a:rPr>
              <a:t>TIME BY</a:t>
            </a:r>
            <a:endParaRPr lang="en-US" sz="5500" b="1" kern="0" spc="-15" dirty="0">
              <a:solidFill>
                <a:srgbClr val="163300"/>
              </a:solidFill>
              <a:latin typeface="Tahoma"/>
              <a:ea typeface="+mj-ea"/>
              <a:cs typeface="Tahoma"/>
            </a:endParaRPr>
          </a:p>
          <a:p>
            <a:pPr marL="12700" marR="5080">
              <a:lnSpc>
                <a:spcPct val="100000"/>
              </a:lnSpc>
              <a:spcBef>
                <a:spcPts val="100"/>
              </a:spcBef>
            </a:pPr>
            <a:r>
              <a:rPr lang="en-US" sz="5500" b="1" kern="0" spc="-15" dirty="0">
                <a:solidFill>
                  <a:srgbClr val="163300"/>
                </a:solidFill>
                <a:latin typeface="Tahoma"/>
                <a:ea typeface="+mj-ea"/>
                <a:cs typeface="Tahoma"/>
              </a:rPr>
              <a:t>CASE TYPE</a:t>
            </a:r>
            <a:endParaRPr sz="5500" b="1" kern="0" dirty="0">
              <a:solidFill>
                <a:srgbClr val="163300"/>
              </a:solidFill>
              <a:latin typeface="Tahoma"/>
              <a:ea typeface="+mj-ea"/>
              <a:cs typeface="Tahoma"/>
            </a:endParaRPr>
          </a:p>
        </p:txBody>
      </p:sp>
      <p:sp>
        <p:nvSpPr>
          <p:cNvPr id="7" name="Rectangle 4">
            <a:extLst>
              <a:ext uri="{FF2B5EF4-FFF2-40B4-BE49-F238E27FC236}">
                <a16:creationId xmlns:a16="http://schemas.microsoft.com/office/drawing/2014/main" id="{B7C4E7DA-7CEA-1827-1EDE-5413FD8F93D7}"/>
              </a:ext>
            </a:extLst>
          </p:cNvPr>
          <p:cNvSpPr>
            <a:spLocks noChangeArrowheads="1"/>
          </p:cNvSpPr>
          <p:nvPr/>
        </p:nvSpPr>
        <p:spPr bwMode="auto">
          <a:xfrm>
            <a:off x="275897" y="5297388"/>
            <a:ext cx="528407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OBJECTIVE:</a:t>
            </a: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R="0" lvl="0" algn="just" defTabSz="914400" rtl="0" eaLnBrk="0" fontAlgn="base" latinLnBrk="0" hangingPunct="0">
              <a:lnSpc>
                <a:spcPct val="100000"/>
              </a:lnSpc>
              <a:spcBef>
                <a:spcPct val="0"/>
              </a:spcBef>
              <a:spcAft>
                <a:spcPct val="0"/>
              </a:spcAft>
              <a:buClrTx/>
              <a:buSzTx/>
              <a:tabLst/>
            </a:pPr>
            <a:r>
              <a:rPr lang="en-US" sz="2000" dirty="0">
                <a:latin typeface="Tahoma" panose="020B0604030504040204" pitchFamily="34" charset="0"/>
                <a:ea typeface="Tahoma" panose="020B0604030504040204" pitchFamily="34" charset="0"/>
                <a:cs typeface="Tahoma" panose="020B0604030504040204" pitchFamily="34" charset="0"/>
              </a:rPr>
              <a:t>Identify case types that take longer to resolve on average, using </a:t>
            </a:r>
            <a:r>
              <a:rPr lang="en-US" sz="2000" b="1" dirty="0">
                <a:latin typeface="Tahoma" panose="020B0604030504040204" pitchFamily="34" charset="0"/>
                <a:ea typeface="Tahoma" panose="020B0604030504040204" pitchFamily="34" charset="0"/>
                <a:cs typeface="Tahoma" panose="020B0604030504040204" pitchFamily="34" charset="0"/>
              </a:rPr>
              <a:t>CASE_TYPE</a:t>
            </a:r>
            <a:r>
              <a:rPr lang="en-US" sz="2000" dirty="0">
                <a:latin typeface="Tahoma" panose="020B0604030504040204" pitchFamily="34" charset="0"/>
                <a:ea typeface="Tahoma" panose="020B0604030504040204" pitchFamily="34" charset="0"/>
                <a:cs typeface="Tahoma" panose="020B0604030504040204" pitchFamily="34" charset="0"/>
              </a:rPr>
              <a:t> to target potential bottlenecks.</a:t>
            </a:r>
            <a:endParaRPr lang="en-US" altLang="en-US" sz="1900" dirty="0">
              <a:latin typeface="Tahoma" panose="020B0604030504040204" pitchFamily="34" charset="0"/>
              <a:ea typeface="Tahoma" panose="020B0604030504040204" pitchFamily="34" charset="0"/>
              <a:cs typeface="Tahoma" panose="020B0604030504040204" pitchFamily="34" charset="0"/>
            </a:endParaRPr>
          </a:p>
        </p:txBody>
      </p:sp>
      <p:sp>
        <p:nvSpPr>
          <p:cNvPr id="8" name="Rectangle 4">
            <a:extLst>
              <a:ext uri="{FF2B5EF4-FFF2-40B4-BE49-F238E27FC236}">
                <a16:creationId xmlns:a16="http://schemas.microsoft.com/office/drawing/2014/main" id="{53626051-F129-2D65-8769-0706FE7220F8}"/>
              </a:ext>
            </a:extLst>
          </p:cNvPr>
          <p:cNvSpPr>
            <a:spLocks noChangeArrowheads="1"/>
          </p:cNvSpPr>
          <p:nvPr/>
        </p:nvSpPr>
        <p:spPr bwMode="auto">
          <a:xfrm>
            <a:off x="6172200" y="739332"/>
            <a:ext cx="1191525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sz="2000" b="1" dirty="0">
                <a:latin typeface="Tahoma" panose="020B0604030504040204" pitchFamily="34" charset="0"/>
                <a:ea typeface="Tahoma" panose="020B0604030504040204" pitchFamily="34" charset="0"/>
                <a:cs typeface="Tahoma" panose="020B0604030504040204" pitchFamily="34" charset="0"/>
              </a:rPr>
              <a:t>Average Resolution Time by Case Type</a:t>
            </a:r>
            <a:r>
              <a:rPr lang="en-US" sz="2000" dirty="0">
                <a:latin typeface="Tahoma" panose="020B0604030504040204" pitchFamily="34" charset="0"/>
                <a:ea typeface="Tahoma" panose="020B0604030504040204" pitchFamily="34" charset="0"/>
                <a:cs typeface="Tahoma" panose="020B0604030504040204" pitchFamily="34" charset="0"/>
              </a:rPr>
              <a:t> (Bar Chart): Bar chart illustrating average resolution time by case type, with TYPE_THREE cases taking the longest.</a:t>
            </a:r>
            <a:endParaRPr lang="en-US" alt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21" name="Rectangle 4">
            <a:extLst>
              <a:ext uri="{FF2B5EF4-FFF2-40B4-BE49-F238E27FC236}">
                <a16:creationId xmlns:a16="http://schemas.microsoft.com/office/drawing/2014/main" id="{B988FC88-C329-6F71-970E-261DAC082607}"/>
              </a:ext>
            </a:extLst>
          </p:cNvPr>
          <p:cNvSpPr>
            <a:spLocks noChangeArrowheads="1"/>
          </p:cNvSpPr>
          <p:nvPr/>
        </p:nvSpPr>
        <p:spPr bwMode="auto">
          <a:xfrm>
            <a:off x="6172200" y="6630050"/>
            <a:ext cx="1169670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KEY INSIGHTS:</a:t>
            </a:r>
          </a:p>
          <a:p>
            <a:pPr marR="0" lvl="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TYPE_THREE cases</a:t>
            </a:r>
            <a:r>
              <a:rPr lang="en-US" sz="2000" dirty="0">
                <a:latin typeface="Tahoma" panose="020B0604030504040204" pitchFamily="34" charset="0"/>
                <a:ea typeface="Tahoma" panose="020B0604030504040204" pitchFamily="34" charset="0"/>
                <a:cs typeface="Tahoma" panose="020B0604030504040204" pitchFamily="34" charset="0"/>
              </a:rPr>
              <a:t> show the longest resolution times, potentially due to complexity.</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dirty="0">
                <a:latin typeface="Tahoma" panose="020B0604030504040204" pitchFamily="34" charset="0"/>
                <a:ea typeface="Tahoma" panose="020B0604030504040204" pitchFamily="34" charset="0"/>
                <a:cs typeface="Tahoma" panose="020B0604030504040204" pitchFamily="34" charset="0"/>
              </a:rPr>
              <a:t>Resolving complex case types more efficiently could improve overall team productivity.</a:t>
            </a:r>
          </a:p>
          <a:p>
            <a:pPr marR="0" lvl="0" algn="just" defTabSz="914400" rtl="0" eaLnBrk="0" fontAlgn="base" latinLnBrk="0" hangingPunct="0">
              <a:lnSpc>
                <a:spcPct val="100000"/>
              </a:lnSpc>
              <a:spcBef>
                <a:spcPct val="0"/>
              </a:spcBef>
              <a:spcAft>
                <a:spcPct val="0"/>
              </a:spcAft>
              <a:buClrTx/>
              <a:buSzTx/>
              <a:tabLst/>
            </a:pPr>
            <a:endParaRPr lang="en-US" sz="2000" dirty="0">
              <a:latin typeface="Tahoma" panose="020B0604030504040204" pitchFamily="34" charset="0"/>
              <a:ea typeface="Tahoma" panose="020B0604030504040204" pitchFamily="34" charset="0"/>
              <a:cs typeface="Tahoma" panose="020B0604030504040204" pitchFamily="34" charset="0"/>
            </a:endParaRPr>
          </a:p>
          <a:p>
            <a:pPr marR="0" lvl="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CONCLUSION/RECOMMENDATION:</a:t>
            </a:r>
          </a:p>
          <a:p>
            <a:pPr algn="just"/>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Provide specialized training for associates handling time-intensive cases like TYPE_THREE to improve efficiency. </a:t>
            </a:r>
          </a:p>
        </p:txBody>
      </p:sp>
      <p:sp>
        <p:nvSpPr>
          <p:cNvPr id="22" name="Rectangle 4">
            <a:extLst>
              <a:ext uri="{FF2B5EF4-FFF2-40B4-BE49-F238E27FC236}">
                <a16:creationId xmlns:a16="http://schemas.microsoft.com/office/drawing/2014/main" id="{9D69269D-F855-059E-EC96-BD8521025FBB}"/>
              </a:ext>
            </a:extLst>
          </p:cNvPr>
          <p:cNvSpPr>
            <a:spLocks noChangeArrowheads="1"/>
          </p:cNvSpPr>
          <p:nvPr/>
        </p:nvSpPr>
        <p:spPr bwMode="auto">
          <a:xfrm>
            <a:off x="275897" y="7245603"/>
            <a:ext cx="5284076"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RED FLAG:</a:t>
            </a:r>
          </a:p>
          <a:p>
            <a:pPr marR="0" lvl="0" algn="just" defTabSz="914400" rtl="0" eaLnBrk="0" fontAlgn="base" latinLnBrk="0" hangingPunct="0">
              <a:lnSpc>
                <a:spcPct val="100000"/>
              </a:lnSpc>
              <a:spcBef>
                <a:spcPct val="0"/>
              </a:spcBef>
              <a:spcAft>
                <a:spcPct val="0"/>
              </a:spcAft>
              <a:buClrTx/>
              <a:buSzTx/>
              <a:tabLst/>
            </a:pPr>
            <a:r>
              <a:rPr lang="en-US" altLang="en-US" sz="2000" dirty="0">
                <a:latin typeface="Tahoma" panose="020B0604030504040204" pitchFamily="34" charset="0"/>
                <a:ea typeface="Tahoma" panose="020B0604030504040204" pitchFamily="34" charset="0"/>
                <a:cs typeface="Tahoma" panose="020B0604030504040204" pitchFamily="34" charset="0"/>
              </a:rPr>
              <a:t>Longer resolution times for specific case types, especially TYPE_THREE, indicate that these cases may be more complex and require additional resources. </a:t>
            </a:r>
          </a:p>
        </p:txBody>
      </p:sp>
      <p:graphicFrame>
        <p:nvGraphicFramePr>
          <p:cNvPr id="4" name="Table 3">
            <a:extLst>
              <a:ext uri="{FF2B5EF4-FFF2-40B4-BE49-F238E27FC236}">
                <a16:creationId xmlns:a16="http://schemas.microsoft.com/office/drawing/2014/main" id="{9DEB3884-B1FC-96ED-1805-A53D0A330F91}"/>
              </a:ext>
            </a:extLst>
          </p:cNvPr>
          <p:cNvGraphicFramePr>
            <a:graphicFrameLocks noGrp="1"/>
          </p:cNvGraphicFramePr>
          <p:nvPr>
            <p:extLst>
              <p:ext uri="{D42A27DB-BD31-4B8C-83A1-F6EECF244321}">
                <p14:modId xmlns:p14="http://schemas.microsoft.com/office/powerpoint/2010/main" val="2857280445"/>
              </p:ext>
            </p:extLst>
          </p:nvPr>
        </p:nvGraphicFramePr>
        <p:xfrm>
          <a:off x="6353810" y="2033398"/>
          <a:ext cx="3933190" cy="2862322"/>
        </p:xfrm>
        <a:graphic>
          <a:graphicData uri="http://schemas.openxmlformats.org/drawingml/2006/table">
            <a:tbl>
              <a:tblPr>
                <a:tableStyleId>{35758FB7-9AC5-4552-8A53-C91805E547FA}</a:tableStyleId>
              </a:tblPr>
              <a:tblGrid>
                <a:gridCol w="1808501">
                  <a:extLst>
                    <a:ext uri="{9D8B030D-6E8A-4147-A177-3AD203B41FA5}">
                      <a16:colId xmlns:a16="http://schemas.microsoft.com/office/drawing/2014/main" val="3497406126"/>
                    </a:ext>
                  </a:extLst>
                </a:gridCol>
                <a:gridCol w="2124689">
                  <a:extLst>
                    <a:ext uri="{9D8B030D-6E8A-4147-A177-3AD203B41FA5}">
                      <a16:colId xmlns:a16="http://schemas.microsoft.com/office/drawing/2014/main" val="3281084597"/>
                    </a:ext>
                  </a:extLst>
                </a:gridCol>
              </a:tblGrid>
              <a:tr h="1015882">
                <a:tc>
                  <a:txBody>
                    <a:bodyPr/>
                    <a:lstStyle/>
                    <a:p>
                      <a:r>
                        <a:rPr lang="en-IN" b="1" dirty="0">
                          <a:latin typeface="Tahoma" panose="020B0604030504040204" pitchFamily="34" charset="0"/>
                          <a:ea typeface="Tahoma" panose="020B0604030504040204" pitchFamily="34" charset="0"/>
                          <a:cs typeface="Tahoma" panose="020B0604030504040204" pitchFamily="34" charset="0"/>
                        </a:rPr>
                        <a:t>Case Type</a:t>
                      </a:r>
                    </a:p>
                  </a:txBody>
                  <a:tcPr anchor="ctr"/>
                </a:tc>
                <a:tc>
                  <a:txBody>
                    <a:bodyPr/>
                    <a:lstStyle/>
                    <a:p>
                      <a:r>
                        <a:rPr lang="en-IN" b="1" dirty="0">
                          <a:latin typeface="Tahoma" panose="020B0604030504040204" pitchFamily="34" charset="0"/>
                          <a:ea typeface="Tahoma" panose="020B0604030504040204" pitchFamily="34" charset="0"/>
                          <a:cs typeface="Tahoma" panose="020B0604030504040204" pitchFamily="34" charset="0"/>
                        </a:rPr>
                        <a:t>Average Resolution Time (sec)</a:t>
                      </a:r>
                    </a:p>
                  </a:txBody>
                  <a:tcPr anchor="ctr"/>
                </a:tc>
                <a:extLst>
                  <a:ext uri="{0D108BD9-81ED-4DB2-BD59-A6C34878D82A}">
                    <a16:rowId xmlns:a16="http://schemas.microsoft.com/office/drawing/2014/main" val="3350597665"/>
                  </a:ext>
                </a:extLst>
              </a:tr>
              <a:tr h="615480">
                <a:tc>
                  <a:txBody>
                    <a:bodyPr/>
                    <a:lstStyle/>
                    <a:p>
                      <a:r>
                        <a:rPr lang="en-IN" b="0" dirty="0">
                          <a:latin typeface="Tahoma" panose="020B0604030504040204" pitchFamily="34" charset="0"/>
                          <a:ea typeface="Tahoma" panose="020B0604030504040204" pitchFamily="34" charset="0"/>
                          <a:cs typeface="Tahoma" panose="020B0604030504040204" pitchFamily="34" charset="0"/>
                        </a:rPr>
                        <a:t>TYPE ONE</a:t>
                      </a:r>
                    </a:p>
                  </a:txBody>
                  <a:tcPr anchor="ctr"/>
                </a:tc>
                <a:tc>
                  <a:txBody>
                    <a:bodyPr/>
                    <a:lstStyle/>
                    <a:p>
                      <a:r>
                        <a:rPr lang="en-IN" dirty="0">
                          <a:latin typeface="Tahoma" panose="020B0604030504040204" pitchFamily="34" charset="0"/>
                          <a:ea typeface="Tahoma" panose="020B0604030504040204" pitchFamily="34" charset="0"/>
                          <a:cs typeface="Tahoma" panose="020B0604030504040204" pitchFamily="34" charset="0"/>
                        </a:rPr>
                        <a:t>59,842,560</a:t>
                      </a:r>
                    </a:p>
                  </a:txBody>
                  <a:tcPr anchor="ctr"/>
                </a:tc>
                <a:extLst>
                  <a:ext uri="{0D108BD9-81ED-4DB2-BD59-A6C34878D82A}">
                    <a16:rowId xmlns:a16="http://schemas.microsoft.com/office/drawing/2014/main" val="2965830720"/>
                  </a:ext>
                </a:extLst>
              </a:tr>
              <a:tr h="615480">
                <a:tc>
                  <a:txBody>
                    <a:bodyPr/>
                    <a:lstStyle/>
                    <a:p>
                      <a:r>
                        <a:rPr lang="en-IN" b="0" dirty="0">
                          <a:latin typeface="Tahoma" panose="020B0604030504040204" pitchFamily="34" charset="0"/>
                          <a:ea typeface="Tahoma" panose="020B0604030504040204" pitchFamily="34" charset="0"/>
                          <a:cs typeface="Tahoma" panose="020B0604030504040204" pitchFamily="34" charset="0"/>
                        </a:rPr>
                        <a:t>TYPE TWO</a:t>
                      </a:r>
                    </a:p>
                  </a:txBody>
                  <a:tcPr anchor="ctr"/>
                </a:tc>
                <a:tc>
                  <a:txBody>
                    <a:bodyPr/>
                    <a:lstStyle/>
                    <a:p>
                      <a:r>
                        <a:rPr lang="en-IN" dirty="0">
                          <a:latin typeface="Tahoma" panose="020B0604030504040204" pitchFamily="34" charset="0"/>
                          <a:ea typeface="Tahoma" panose="020B0604030504040204" pitchFamily="34" charset="0"/>
                          <a:cs typeface="Tahoma" panose="020B0604030504040204" pitchFamily="34" charset="0"/>
                        </a:rPr>
                        <a:t>59,870,460</a:t>
                      </a:r>
                    </a:p>
                  </a:txBody>
                  <a:tcPr anchor="ctr"/>
                </a:tc>
                <a:extLst>
                  <a:ext uri="{0D108BD9-81ED-4DB2-BD59-A6C34878D82A}">
                    <a16:rowId xmlns:a16="http://schemas.microsoft.com/office/drawing/2014/main" val="3413033591"/>
                  </a:ext>
                </a:extLst>
              </a:tr>
              <a:tr h="615480">
                <a:tc>
                  <a:txBody>
                    <a:bodyPr/>
                    <a:lstStyle/>
                    <a:p>
                      <a:r>
                        <a:rPr lang="en-IN" b="0" dirty="0">
                          <a:latin typeface="Tahoma" panose="020B0604030504040204" pitchFamily="34" charset="0"/>
                          <a:ea typeface="Tahoma" panose="020B0604030504040204" pitchFamily="34" charset="0"/>
                          <a:cs typeface="Tahoma" panose="020B0604030504040204" pitchFamily="34" charset="0"/>
                        </a:rPr>
                        <a:t>TYPE THREE</a:t>
                      </a:r>
                    </a:p>
                  </a:txBody>
                  <a:tcPr anchor="ctr"/>
                </a:tc>
                <a:tc>
                  <a:txBody>
                    <a:bodyPr/>
                    <a:lstStyle/>
                    <a:p>
                      <a:r>
                        <a:rPr lang="en-IN" b="1" dirty="0">
                          <a:latin typeface="Tahoma" panose="020B0604030504040204" pitchFamily="34" charset="0"/>
                          <a:ea typeface="Tahoma" panose="020B0604030504040204" pitchFamily="34" charset="0"/>
                          <a:cs typeface="Tahoma" panose="020B0604030504040204" pitchFamily="34" charset="0"/>
                        </a:rPr>
                        <a:t>59,871,000</a:t>
                      </a:r>
                    </a:p>
                  </a:txBody>
                  <a:tcPr anchor="ctr"/>
                </a:tc>
                <a:extLst>
                  <a:ext uri="{0D108BD9-81ED-4DB2-BD59-A6C34878D82A}">
                    <a16:rowId xmlns:a16="http://schemas.microsoft.com/office/drawing/2014/main" val="1838063993"/>
                  </a:ext>
                </a:extLst>
              </a:tr>
            </a:tbl>
          </a:graphicData>
        </a:graphic>
      </p:graphicFrame>
      <p:pic>
        <p:nvPicPr>
          <p:cNvPr id="14341" name="Picture 5">
            <a:extLst>
              <a:ext uri="{FF2B5EF4-FFF2-40B4-BE49-F238E27FC236}">
                <a16:creationId xmlns:a16="http://schemas.microsoft.com/office/drawing/2014/main" id="{40CE9070-C839-8567-206C-60D192E71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5908" y="1598387"/>
            <a:ext cx="7432993" cy="502244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D90F256-DBC7-7EFD-A3B4-6A390F59D609}"/>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34</a:t>
            </a:fld>
            <a:endParaRPr lang="en-IN" spc="10" dirty="0"/>
          </a:p>
        </p:txBody>
      </p:sp>
    </p:spTree>
    <p:extLst>
      <p:ext uri="{BB962C8B-B14F-4D97-AF65-F5344CB8AC3E}">
        <p14:creationId xmlns:p14="http://schemas.microsoft.com/office/powerpoint/2010/main" val="2225930636"/>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5FD46-7F9B-42B8-5DDF-BA08308E74C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935DB62-9478-6CEC-2D76-C86492287446}"/>
              </a:ext>
            </a:extLst>
          </p:cNvPr>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chemeClr val="bg2">
              <a:lumMod val="75000"/>
            </a:schemeClr>
          </a:solidFill>
        </p:spPr>
        <p:txBody>
          <a:bodyPr wrap="square" lIns="0" tIns="0" rIns="0" bIns="0" rtlCol="0"/>
          <a:lstStyle/>
          <a:p>
            <a:pPr algn="just"/>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3" name="object 3">
            <a:extLst>
              <a:ext uri="{FF2B5EF4-FFF2-40B4-BE49-F238E27FC236}">
                <a16:creationId xmlns:a16="http://schemas.microsoft.com/office/drawing/2014/main" id="{BDB10F6E-48B9-ADCD-A0FF-7BBF3DE447DD}"/>
              </a:ext>
            </a:extLst>
          </p:cNvPr>
          <p:cNvSpPr txBox="1">
            <a:spLocks noGrp="1"/>
          </p:cNvSpPr>
          <p:nvPr>
            <p:ph type="title"/>
          </p:nvPr>
        </p:nvSpPr>
        <p:spPr>
          <a:xfrm>
            <a:off x="1066800" y="647700"/>
            <a:ext cx="15951275" cy="1397819"/>
          </a:xfrm>
          <a:prstGeom prst="rect">
            <a:avLst/>
          </a:prstGeom>
        </p:spPr>
        <p:txBody>
          <a:bodyPr vert="horz" wrap="square" lIns="0" tIns="12700" rIns="0" bIns="0" rtlCol="0">
            <a:spAutoFit/>
          </a:bodyPr>
          <a:lstStyle/>
          <a:p>
            <a:pPr marL="12700">
              <a:lnSpc>
                <a:spcPct val="100000"/>
              </a:lnSpc>
              <a:spcBef>
                <a:spcPts val="100"/>
              </a:spcBef>
            </a:pPr>
            <a:r>
              <a:rPr lang="en-IN" sz="4500" spc="70" dirty="0"/>
              <a:t>SUMMARY: RED FLAGS IN</a:t>
            </a:r>
            <a:br>
              <a:rPr lang="en-IN" sz="4500" spc="70" dirty="0"/>
            </a:br>
            <a:r>
              <a:rPr lang="en-IN" sz="4500" spc="70" dirty="0"/>
              <a:t>OPERATIONAL </a:t>
            </a:r>
            <a:r>
              <a:rPr lang="en-IN" sz="4500" spc="-15" dirty="0">
                <a:solidFill>
                  <a:srgbClr val="00B050"/>
                </a:solidFill>
              </a:rPr>
              <a:t>EFFICIENCY ANALYSIS  </a:t>
            </a:r>
            <a:endParaRPr sz="4500" spc="-15" dirty="0">
              <a:solidFill>
                <a:srgbClr val="00B050"/>
              </a:solidFill>
            </a:endParaRPr>
          </a:p>
        </p:txBody>
      </p:sp>
      <p:sp>
        <p:nvSpPr>
          <p:cNvPr id="16" name="Rectangle 4">
            <a:extLst>
              <a:ext uri="{FF2B5EF4-FFF2-40B4-BE49-F238E27FC236}">
                <a16:creationId xmlns:a16="http://schemas.microsoft.com/office/drawing/2014/main" id="{2A6BC2FD-8395-B0CE-EEFE-FC3912E9B342}"/>
              </a:ext>
            </a:extLst>
          </p:cNvPr>
          <p:cNvSpPr>
            <a:spLocks noChangeArrowheads="1"/>
          </p:cNvSpPr>
          <p:nvPr/>
        </p:nvSpPr>
        <p:spPr bwMode="auto">
          <a:xfrm>
            <a:off x="1066800" y="2480608"/>
            <a:ext cx="161544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000" b="1" dirty="0">
                <a:latin typeface="Tahoma" panose="020B0604030504040204" pitchFamily="34" charset="0"/>
                <a:ea typeface="Tahoma" panose="020B0604030504040204" pitchFamily="34" charset="0"/>
                <a:cs typeface="Tahoma" panose="020B0604030504040204" pitchFamily="34" charset="0"/>
              </a:rPr>
              <a:t>1. Repeat Review Rate</a:t>
            </a:r>
            <a:endParaRPr lang="en-US" sz="2000" dirty="0">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High frequency of cases requiring multiple reviews highlights inefficiencies in initial resolutions, suggesting that cases are not being effectively resolved on the first attempt.</a:t>
            </a: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This pattern indicates rework and delays, reducing overall operational efficiency and potentially impacting customer satisfaction.</a:t>
            </a:r>
          </a:p>
          <a:p>
            <a:pPr algn="just">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algn="just"/>
            <a:r>
              <a:rPr lang="en-US" sz="2000" b="1" dirty="0">
                <a:latin typeface="Tahoma" panose="020B0604030504040204" pitchFamily="34" charset="0"/>
                <a:ea typeface="Tahoma" panose="020B0604030504040204" pitchFamily="34" charset="0"/>
                <a:cs typeface="Tahoma" panose="020B0604030504040204" pitchFamily="34" charset="0"/>
              </a:rPr>
              <a:t>2. Resolution Time Variability</a:t>
            </a:r>
            <a:endParaRPr lang="en-US" sz="2000" dirty="0">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Significant variability in resolution times points to inconsistencies in case handling, with some cases taking much longer than others.</a:t>
            </a: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Cases with extended durations may indicate process bottlenecks, which could slow down operations and hinder the ability to meet service timelines.</a:t>
            </a:r>
          </a:p>
          <a:p>
            <a:pPr algn="just">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3. Average Resolution Time by Case Type</a:t>
            </a: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800100" lvl="1" indent="-342900" algn="just"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Certain case types, such as TYPE_THREE, consistently show higher average resolution times, reflecting case complexity or associate challenges with these cases.</a:t>
            </a:r>
          </a:p>
          <a:p>
            <a:pPr marL="800100" lvl="1" indent="-342900" algn="just"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Extended times for specific case types suggest a need for targeted handling strategies or specialized training to improve efficiency.</a:t>
            </a:r>
          </a:p>
        </p:txBody>
      </p:sp>
      <p:sp>
        <p:nvSpPr>
          <p:cNvPr id="17" name="Rectangle 4">
            <a:extLst>
              <a:ext uri="{FF2B5EF4-FFF2-40B4-BE49-F238E27FC236}">
                <a16:creationId xmlns:a16="http://schemas.microsoft.com/office/drawing/2014/main" id="{957BEB2A-FC2B-CD21-0571-786E7E2A9296}"/>
              </a:ext>
            </a:extLst>
          </p:cNvPr>
          <p:cNvSpPr>
            <a:spLocks noChangeArrowheads="1"/>
          </p:cNvSpPr>
          <p:nvPr/>
        </p:nvSpPr>
        <p:spPr bwMode="auto">
          <a:xfrm>
            <a:off x="1066800" y="7261887"/>
            <a:ext cx="1525313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000" b="1" dirty="0">
                <a:latin typeface="Tahoma" panose="020B0604030504040204" pitchFamily="34" charset="0"/>
                <a:ea typeface="Tahoma" panose="020B0604030504040204" pitchFamily="34" charset="0"/>
                <a:cs typeface="Tahoma" panose="020B0604030504040204" pitchFamily="34" charset="0"/>
              </a:rPr>
              <a:t>Overall Rating for Operational Efficiency Analysis: </a:t>
            </a:r>
            <a:r>
              <a:rPr lang="en-US" sz="2000" b="1" dirty="0">
                <a:highlight>
                  <a:srgbClr val="FFFF00"/>
                </a:highlight>
                <a:latin typeface="Tahoma" panose="020B0604030504040204" pitchFamily="34" charset="0"/>
                <a:ea typeface="Tahoma" panose="020B0604030504040204" pitchFamily="34" charset="0"/>
                <a:cs typeface="Tahoma" panose="020B0604030504040204" pitchFamily="34" charset="0"/>
              </a:rPr>
              <a:t>Moderate</a:t>
            </a:r>
          </a:p>
          <a:p>
            <a:pPr algn="just"/>
            <a:r>
              <a:rPr lang="en-US" sz="2000" dirty="0">
                <a:latin typeface="Tahoma" panose="020B0604030504040204" pitchFamily="34" charset="0"/>
                <a:ea typeface="Tahoma" panose="020B0604030504040204" pitchFamily="34" charset="0"/>
                <a:cs typeface="Tahoma" panose="020B0604030504040204" pitchFamily="34" charset="0"/>
              </a:rPr>
              <a:t>While basic efficiency is maintained, high repeat review rates, variable resolution times, and longer handling times for complex cases suggest underlying inefficiencies. Addressing these areas will enhance processing speed, consistency, and the ability to meet customer expectations effectively.</a:t>
            </a:r>
          </a:p>
        </p:txBody>
      </p:sp>
      <p:sp>
        <p:nvSpPr>
          <p:cNvPr id="12" name="Slide Number Placeholder 11">
            <a:extLst>
              <a:ext uri="{FF2B5EF4-FFF2-40B4-BE49-F238E27FC236}">
                <a16:creationId xmlns:a16="http://schemas.microsoft.com/office/drawing/2014/main" id="{BAB1C264-30B7-D9E2-D1CA-2FD951EBFCB1}"/>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35</a:t>
            </a:fld>
            <a:endParaRPr lang="en-IN" spc="10" dirty="0"/>
          </a:p>
        </p:txBody>
      </p:sp>
    </p:spTree>
    <p:extLst>
      <p:ext uri="{BB962C8B-B14F-4D97-AF65-F5344CB8AC3E}">
        <p14:creationId xmlns:p14="http://schemas.microsoft.com/office/powerpoint/2010/main" val="4082840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4B389-B79B-D6D2-B000-B5F8724FF945}"/>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6B66A613-635E-2B81-A423-8B6D76ED3985}"/>
              </a:ext>
            </a:extLst>
          </p:cNvPr>
          <p:cNvPicPr/>
          <p:nvPr/>
        </p:nvPicPr>
        <p:blipFill>
          <a:blip r:embed="rId2" cstate="print"/>
          <a:stretch>
            <a:fillRect/>
          </a:stretch>
        </p:blipFill>
        <p:spPr>
          <a:xfrm>
            <a:off x="0" y="0"/>
            <a:ext cx="18287999" cy="10286999"/>
          </a:xfrm>
          <a:prstGeom prst="rect">
            <a:avLst/>
          </a:prstGeom>
        </p:spPr>
      </p:pic>
      <p:sp>
        <p:nvSpPr>
          <p:cNvPr id="9" name="object 3">
            <a:extLst>
              <a:ext uri="{FF2B5EF4-FFF2-40B4-BE49-F238E27FC236}">
                <a16:creationId xmlns:a16="http://schemas.microsoft.com/office/drawing/2014/main" id="{66C27C07-5803-982F-42CA-CE4A238885BB}"/>
              </a:ext>
            </a:extLst>
          </p:cNvPr>
          <p:cNvSpPr txBox="1"/>
          <p:nvPr/>
        </p:nvSpPr>
        <p:spPr>
          <a:xfrm>
            <a:off x="2509837" y="2085441"/>
            <a:ext cx="13258801" cy="3022622"/>
          </a:xfrm>
          <a:prstGeom prst="rect">
            <a:avLst/>
          </a:prstGeom>
        </p:spPr>
        <p:txBody>
          <a:bodyPr vert="horz" wrap="square" lIns="0" tIns="250190" rIns="0" bIns="0" rtlCol="0">
            <a:spAutoFit/>
          </a:bodyPr>
          <a:lstStyle/>
          <a:p>
            <a:pPr algn="ctr">
              <a:lnSpc>
                <a:spcPct val="100000"/>
              </a:lnSpc>
              <a:spcBef>
                <a:spcPts val="1970"/>
              </a:spcBef>
            </a:pPr>
            <a:r>
              <a:rPr lang="en-IN" sz="6000" b="1" spc="-300" dirty="0">
                <a:solidFill>
                  <a:srgbClr val="163300"/>
                </a:solidFill>
                <a:latin typeface="Tahoma"/>
                <a:cs typeface="Tahoma"/>
              </a:rPr>
              <a:t>CAPACITY PLANNING: OPERATIONAL READINESS FOR A 5X WORKLOAD INCREASE</a:t>
            </a:r>
          </a:p>
        </p:txBody>
      </p:sp>
      <p:pic>
        <p:nvPicPr>
          <p:cNvPr id="10" name="object 10">
            <a:extLst>
              <a:ext uri="{FF2B5EF4-FFF2-40B4-BE49-F238E27FC236}">
                <a16:creationId xmlns:a16="http://schemas.microsoft.com/office/drawing/2014/main" id="{CF673E55-3AFA-41A1-0850-2D0596CB9EDA}"/>
              </a:ext>
            </a:extLst>
          </p:cNvPr>
          <p:cNvPicPr/>
          <p:nvPr/>
        </p:nvPicPr>
        <p:blipFill>
          <a:blip r:embed="rId3" cstate="print"/>
          <a:stretch>
            <a:fillRect/>
          </a:stretch>
        </p:blipFill>
        <p:spPr>
          <a:xfrm>
            <a:off x="-9526" y="6591300"/>
            <a:ext cx="5038726" cy="3695700"/>
          </a:xfrm>
          <a:prstGeom prst="rect">
            <a:avLst/>
          </a:prstGeom>
        </p:spPr>
      </p:pic>
      <p:sp>
        <p:nvSpPr>
          <p:cNvPr id="11" name="Rectangle 4">
            <a:extLst>
              <a:ext uri="{FF2B5EF4-FFF2-40B4-BE49-F238E27FC236}">
                <a16:creationId xmlns:a16="http://schemas.microsoft.com/office/drawing/2014/main" id="{EF50E7A8-E8B3-4571-BC8E-6D13E61AD8C0}"/>
              </a:ext>
            </a:extLst>
          </p:cNvPr>
          <p:cNvSpPr>
            <a:spLocks noChangeArrowheads="1"/>
          </p:cNvSpPr>
          <p:nvPr/>
        </p:nvSpPr>
        <p:spPr bwMode="auto">
          <a:xfrm>
            <a:off x="2514598" y="5370612"/>
            <a:ext cx="13258801"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2000" dirty="0">
                <a:latin typeface="Tahoma" panose="020B0604030504040204" pitchFamily="34" charset="0"/>
                <a:ea typeface="Tahoma" panose="020B0604030504040204" pitchFamily="34" charset="0"/>
                <a:cs typeface="Tahoma" panose="020B0604030504040204" pitchFamily="34" charset="0"/>
              </a:rPr>
              <a:t>What would you suggest? Feel free to take a creative approach. It’s important not to come up with a concrete date but rather to explain your thought process around how would you approach this problem and how would you negotiate with the growth team.</a:t>
            </a:r>
          </a:p>
          <a:p>
            <a:pPr marL="0" marR="0" lvl="0" indent="0" algn="just" defTabSz="914400" rtl="0" eaLnBrk="0" fontAlgn="base" latinLnBrk="0" hangingPunct="0">
              <a:lnSpc>
                <a:spcPct val="100000"/>
              </a:lnSpc>
              <a:spcBef>
                <a:spcPct val="0"/>
              </a:spcBef>
              <a:spcAft>
                <a:spcPct val="0"/>
              </a:spcAft>
              <a:buClrTx/>
              <a:buSzTx/>
              <a:buFontTx/>
              <a:buNone/>
              <a:tabLst/>
            </a:pPr>
            <a:r>
              <a:rPr lang="en-US" sz="2000" dirty="0">
                <a:latin typeface="Tahoma" panose="020B0604030504040204" pitchFamily="34" charset="0"/>
                <a:ea typeface="Tahoma" panose="020B0604030504040204" pitchFamily="34" charset="0"/>
                <a:cs typeface="Tahoma" panose="020B0604030504040204" pitchFamily="34" charset="0"/>
              </a:rPr>
              <a:t>What kind of concerns would you have? What kind of extra information would you require from the growth team prior to the new product launch?</a:t>
            </a:r>
            <a:endParaRPr kumimoji="0" lang="en-US" altLang="en-US" sz="20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8" name="Slide Number Placeholder 7">
            <a:extLst>
              <a:ext uri="{FF2B5EF4-FFF2-40B4-BE49-F238E27FC236}">
                <a16:creationId xmlns:a16="http://schemas.microsoft.com/office/drawing/2014/main" id="{C3DB76EE-A13E-0A8C-EE21-0042F05255D4}"/>
              </a:ext>
            </a:extLst>
          </p:cNvPr>
          <p:cNvSpPr>
            <a:spLocks noGrp="1"/>
          </p:cNvSpPr>
          <p:nvPr>
            <p:ph type="sldNum" sz="quarter" idx="7"/>
          </p:nvPr>
        </p:nvSpPr>
        <p:spPr>
          <a:xfrm>
            <a:off x="17602200" y="9695499"/>
            <a:ext cx="462280" cy="394334"/>
          </a:xfrm>
        </p:spPr>
        <p:txBody>
          <a:bodyPr/>
          <a:lstStyle/>
          <a:p>
            <a:pPr marL="88265">
              <a:lnSpc>
                <a:spcPct val="100000"/>
              </a:lnSpc>
              <a:spcBef>
                <a:spcPts val="25"/>
              </a:spcBef>
            </a:pPr>
            <a:fld id="{81D60167-4931-47E6-BA6A-407CBD079E47}" type="slidenum">
              <a:rPr lang="en-IN" spc="10" smtClean="0"/>
              <a:t>36</a:t>
            </a:fld>
            <a:endParaRPr lang="en-IN" spc="10" dirty="0"/>
          </a:p>
        </p:txBody>
      </p:sp>
    </p:spTree>
    <p:extLst>
      <p:ext uri="{BB962C8B-B14F-4D97-AF65-F5344CB8AC3E}">
        <p14:creationId xmlns:p14="http://schemas.microsoft.com/office/powerpoint/2010/main" val="3879794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F1D82-CE79-7826-C582-44785962BE2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7A87295-E2D6-659E-40E2-E20BC5DC2F2C}"/>
              </a:ext>
            </a:extLst>
          </p:cNvPr>
          <p:cNvSpPr/>
          <p:nvPr/>
        </p:nvSpPr>
        <p:spPr>
          <a:xfrm>
            <a:off x="0" y="0"/>
            <a:ext cx="6112821"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a:p>
        </p:txBody>
      </p:sp>
      <p:sp>
        <p:nvSpPr>
          <p:cNvPr id="3" name="object 3">
            <a:extLst>
              <a:ext uri="{FF2B5EF4-FFF2-40B4-BE49-F238E27FC236}">
                <a16:creationId xmlns:a16="http://schemas.microsoft.com/office/drawing/2014/main" id="{DF43C86D-10A2-7AF1-C017-FE48CB7976D3}"/>
              </a:ext>
            </a:extLst>
          </p:cNvPr>
          <p:cNvSpPr txBox="1">
            <a:spLocks noGrp="1"/>
          </p:cNvSpPr>
          <p:nvPr>
            <p:ph type="title"/>
          </p:nvPr>
        </p:nvSpPr>
        <p:spPr>
          <a:xfrm>
            <a:off x="474904" y="1562100"/>
            <a:ext cx="5346577" cy="5937523"/>
          </a:xfrm>
          <a:prstGeom prst="rect">
            <a:avLst/>
          </a:prstGeom>
        </p:spPr>
        <p:txBody>
          <a:bodyPr vert="horz" wrap="square" lIns="0" tIns="12700" rIns="0" bIns="0" rtlCol="0">
            <a:spAutoFit/>
          </a:bodyPr>
          <a:lstStyle/>
          <a:p>
            <a:pPr marL="12700" marR="5080" algn="l">
              <a:lnSpc>
                <a:spcPct val="100000"/>
              </a:lnSpc>
              <a:spcBef>
                <a:spcPts val="100"/>
              </a:spcBef>
            </a:pPr>
            <a:r>
              <a:rPr lang="en-US" sz="5500" spc="25" dirty="0"/>
              <a:t>CAPACITY PLANNING FOR A </a:t>
            </a:r>
            <a:r>
              <a:rPr lang="en-US" sz="5300" spc="-15" dirty="0">
                <a:solidFill>
                  <a:srgbClr val="9FE770"/>
                </a:solidFill>
              </a:rPr>
              <a:t>5X WORKLOAD INCREASE </a:t>
            </a:r>
            <a:r>
              <a:rPr lang="en-US" sz="5500" spc="25" dirty="0"/>
              <a:t>FOR TYPE_THREE CASES</a:t>
            </a:r>
          </a:p>
        </p:txBody>
      </p:sp>
      <p:sp>
        <p:nvSpPr>
          <p:cNvPr id="8" name="object 8">
            <a:extLst>
              <a:ext uri="{FF2B5EF4-FFF2-40B4-BE49-F238E27FC236}">
                <a16:creationId xmlns:a16="http://schemas.microsoft.com/office/drawing/2014/main" id="{C3141997-A827-E677-11DF-13F4A902FF3F}"/>
              </a:ext>
            </a:extLst>
          </p:cNvPr>
          <p:cNvSpPr txBox="1"/>
          <p:nvPr/>
        </p:nvSpPr>
        <p:spPr>
          <a:xfrm>
            <a:off x="13128762" y="3644045"/>
            <a:ext cx="2011045" cy="1244600"/>
          </a:xfrm>
          <a:prstGeom prst="rect">
            <a:avLst/>
          </a:prstGeom>
        </p:spPr>
        <p:txBody>
          <a:bodyPr vert="horz" wrap="square" lIns="0" tIns="12700" rIns="0" bIns="0" rtlCol="0">
            <a:spAutoFit/>
          </a:bodyPr>
          <a:lstStyle/>
          <a:p>
            <a:pPr marL="38100" marR="30480">
              <a:lnSpc>
                <a:spcPct val="100000"/>
              </a:lnSpc>
              <a:spcBef>
                <a:spcPts val="100"/>
              </a:spcBef>
            </a:pPr>
            <a:r>
              <a:rPr sz="2000" b="1" spc="10" dirty="0">
                <a:solidFill>
                  <a:srgbClr val="FFFFFF"/>
                </a:solidFill>
                <a:latin typeface="Tahoma"/>
                <a:cs typeface="Tahoma"/>
              </a:rPr>
              <a:t>Se</a:t>
            </a:r>
            <a:r>
              <a:rPr sz="2000" b="1" spc="40" dirty="0">
                <a:solidFill>
                  <a:srgbClr val="FFFFFF"/>
                </a:solidFill>
                <a:latin typeface="Tahoma"/>
                <a:cs typeface="Tahoma"/>
              </a:rPr>
              <a:t>r</a:t>
            </a:r>
            <a:r>
              <a:rPr sz="2000" b="1" spc="10" dirty="0">
                <a:solidFill>
                  <a:srgbClr val="FFFFFF"/>
                </a:solidFill>
                <a:latin typeface="Tahoma"/>
                <a:cs typeface="Tahoma"/>
              </a:rPr>
              <a:t>vicin</a:t>
            </a:r>
            <a:r>
              <a:rPr sz="2000" b="1" spc="20" dirty="0">
                <a:solidFill>
                  <a:srgbClr val="FFFFFF"/>
                </a:solidFill>
                <a:latin typeface="Tahoma"/>
                <a:cs typeface="Tahoma"/>
              </a:rPr>
              <a:t>g</a:t>
            </a:r>
            <a:r>
              <a:rPr sz="2000" b="1" spc="-160" dirty="0">
                <a:solidFill>
                  <a:srgbClr val="FFFFFF"/>
                </a:solidFill>
                <a:latin typeface="Tahoma"/>
                <a:cs typeface="Tahoma"/>
              </a:rPr>
              <a:t> </a:t>
            </a:r>
            <a:r>
              <a:rPr sz="2000" b="1" spc="-10" dirty="0">
                <a:solidFill>
                  <a:srgbClr val="FFFFFF"/>
                </a:solidFill>
                <a:latin typeface="Tahoma"/>
                <a:cs typeface="Tahoma"/>
              </a:rPr>
              <a:t>and  </a:t>
            </a:r>
            <a:r>
              <a:rPr sz="2000" b="1" dirty="0">
                <a:solidFill>
                  <a:srgbClr val="FFFFFF"/>
                </a:solidFill>
                <a:latin typeface="Tahoma"/>
                <a:cs typeface="Tahoma"/>
              </a:rPr>
              <a:t>Corporate </a:t>
            </a:r>
            <a:r>
              <a:rPr sz="2000" b="1" spc="5" dirty="0">
                <a:solidFill>
                  <a:srgbClr val="FFFFFF"/>
                </a:solidFill>
                <a:latin typeface="Tahoma"/>
                <a:cs typeface="Tahoma"/>
              </a:rPr>
              <a:t> </a:t>
            </a:r>
            <a:r>
              <a:rPr sz="2000" b="1" spc="-5" dirty="0">
                <a:solidFill>
                  <a:srgbClr val="FFFFFF"/>
                </a:solidFill>
                <a:latin typeface="Tahoma"/>
                <a:cs typeface="Tahoma"/>
              </a:rPr>
              <a:t>Overhead </a:t>
            </a:r>
            <a:r>
              <a:rPr sz="2000" b="1" dirty="0">
                <a:solidFill>
                  <a:srgbClr val="FFFFFF"/>
                </a:solidFill>
                <a:latin typeface="Tahoma"/>
                <a:cs typeface="Tahoma"/>
              </a:rPr>
              <a:t> </a:t>
            </a:r>
            <a:r>
              <a:rPr sz="2000" b="1" spc="-10" dirty="0">
                <a:solidFill>
                  <a:srgbClr val="FFFFFF"/>
                </a:solidFill>
                <a:latin typeface="Tahoma"/>
                <a:cs typeface="Tahoma"/>
              </a:rPr>
              <a:t>(incl</a:t>
            </a:r>
            <a:r>
              <a:rPr sz="2000" b="1" spc="-5" dirty="0">
                <a:solidFill>
                  <a:srgbClr val="FFFFFF"/>
                </a:solidFill>
                <a:latin typeface="Tahoma"/>
                <a:cs typeface="Tahoma"/>
              </a:rPr>
              <a:t>.</a:t>
            </a:r>
            <a:r>
              <a:rPr sz="2000" b="1" spc="-250" dirty="0">
                <a:solidFill>
                  <a:srgbClr val="FFFFFF"/>
                </a:solidFill>
                <a:latin typeface="Tahoma"/>
                <a:cs typeface="Tahoma"/>
              </a:rPr>
              <a:t> </a:t>
            </a:r>
            <a:r>
              <a:rPr sz="2000" b="1" spc="-10" dirty="0">
                <a:solidFill>
                  <a:srgbClr val="FFFFFF"/>
                </a:solidFill>
                <a:latin typeface="Tahoma"/>
                <a:cs typeface="Tahoma"/>
              </a:rPr>
              <a:t>v</a:t>
            </a:r>
            <a:r>
              <a:rPr sz="2000" b="1" spc="5" dirty="0">
                <a:solidFill>
                  <a:srgbClr val="FFFFFF"/>
                </a:solidFill>
                <a:latin typeface="Tahoma"/>
                <a:cs typeface="Tahoma"/>
              </a:rPr>
              <a:t>endors</a:t>
            </a:r>
            <a:r>
              <a:rPr sz="2000" b="1" spc="15" dirty="0">
                <a:solidFill>
                  <a:srgbClr val="FFFFFF"/>
                </a:solidFill>
                <a:latin typeface="Tahoma"/>
                <a:cs typeface="Tahoma"/>
              </a:rPr>
              <a:t>)</a:t>
            </a:r>
            <a:r>
              <a:rPr sz="1950" b="1" spc="30" baseline="32051" dirty="0">
                <a:solidFill>
                  <a:srgbClr val="FFFFFF"/>
                </a:solidFill>
                <a:latin typeface="Tahoma"/>
                <a:cs typeface="Tahoma"/>
              </a:rPr>
              <a:t>2</a:t>
            </a:r>
            <a:endParaRPr sz="1950" baseline="32051">
              <a:latin typeface="Tahoma"/>
              <a:cs typeface="Tahoma"/>
            </a:endParaRPr>
          </a:p>
        </p:txBody>
      </p:sp>
      <p:graphicFrame>
        <p:nvGraphicFramePr>
          <p:cNvPr id="11" name="Table 10">
            <a:extLst>
              <a:ext uri="{FF2B5EF4-FFF2-40B4-BE49-F238E27FC236}">
                <a16:creationId xmlns:a16="http://schemas.microsoft.com/office/drawing/2014/main" id="{913E108C-168A-F273-DAB0-A51D80A78305}"/>
              </a:ext>
            </a:extLst>
          </p:cNvPr>
          <p:cNvGraphicFramePr>
            <a:graphicFrameLocks noGrp="1"/>
          </p:cNvGraphicFramePr>
          <p:nvPr>
            <p:extLst>
              <p:ext uri="{D42A27DB-BD31-4B8C-83A1-F6EECF244321}">
                <p14:modId xmlns:p14="http://schemas.microsoft.com/office/powerpoint/2010/main" val="2967334482"/>
              </p:ext>
            </p:extLst>
          </p:nvPr>
        </p:nvGraphicFramePr>
        <p:xfrm>
          <a:off x="6500603" y="810298"/>
          <a:ext cx="11378954" cy="7842660"/>
        </p:xfrm>
        <a:graphic>
          <a:graphicData uri="http://schemas.openxmlformats.org/drawingml/2006/table">
            <a:tbl>
              <a:tblPr firstRow="1" bandRow="1">
                <a:tableStyleId>{F5AB1C69-6EDB-4FF4-983F-18BD219EF322}</a:tableStyleId>
              </a:tblPr>
              <a:tblGrid>
                <a:gridCol w="2338597">
                  <a:extLst>
                    <a:ext uri="{9D8B030D-6E8A-4147-A177-3AD203B41FA5}">
                      <a16:colId xmlns:a16="http://schemas.microsoft.com/office/drawing/2014/main" val="1170542379"/>
                    </a:ext>
                  </a:extLst>
                </a:gridCol>
                <a:gridCol w="3276600">
                  <a:extLst>
                    <a:ext uri="{9D8B030D-6E8A-4147-A177-3AD203B41FA5}">
                      <a16:colId xmlns:a16="http://schemas.microsoft.com/office/drawing/2014/main" val="3890799772"/>
                    </a:ext>
                  </a:extLst>
                </a:gridCol>
                <a:gridCol w="3388980">
                  <a:extLst>
                    <a:ext uri="{9D8B030D-6E8A-4147-A177-3AD203B41FA5}">
                      <a16:colId xmlns:a16="http://schemas.microsoft.com/office/drawing/2014/main" val="1183543678"/>
                    </a:ext>
                  </a:extLst>
                </a:gridCol>
                <a:gridCol w="2374777">
                  <a:extLst>
                    <a:ext uri="{9D8B030D-6E8A-4147-A177-3AD203B41FA5}">
                      <a16:colId xmlns:a16="http://schemas.microsoft.com/office/drawing/2014/main" val="330524670"/>
                    </a:ext>
                  </a:extLst>
                </a:gridCol>
              </a:tblGrid>
              <a:tr h="828002">
                <a:tc>
                  <a:txBody>
                    <a:bodyPr/>
                    <a:lstStyle/>
                    <a:p>
                      <a:pPr algn="ctr"/>
                      <a:r>
                        <a:rPr lang="en-IN" sz="1900" dirty="0">
                          <a:solidFill>
                            <a:schemeClr val="dk1"/>
                          </a:solidFill>
                          <a:latin typeface="Tahoma" panose="020B0604030504040204" pitchFamily="34" charset="0"/>
                          <a:ea typeface="Tahoma" panose="020B0604030504040204" pitchFamily="34" charset="0"/>
                          <a:cs typeface="Tahoma" panose="020B0604030504040204" pitchFamily="34" charset="0"/>
                        </a:rPr>
                        <a:t>Metric</a:t>
                      </a:r>
                    </a:p>
                  </a:txBody>
                  <a:tcPr/>
                </a:tc>
                <a:tc>
                  <a:txBody>
                    <a:bodyPr/>
                    <a:lstStyle/>
                    <a:p>
                      <a:pPr algn="ctr"/>
                      <a:r>
                        <a:rPr lang="en-IN" sz="1900" dirty="0">
                          <a:solidFill>
                            <a:schemeClr val="dk1"/>
                          </a:solidFill>
                          <a:latin typeface="Tahoma" panose="020B0604030504040204" pitchFamily="34" charset="0"/>
                          <a:ea typeface="Tahoma" panose="020B0604030504040204" pitchFamily="34" charset="0"/>
                          <a:cs typeface="Tahoma" panose="020B0604030504040204" pitchFamily="34" charset="0"/>
                        </a:rPr>
                        <a:t>Description</a:t>
                      </a:r>
                    </a:p>
                  </a:txBody>
                  <a:tcPr/>
                </a:tc>
                <a:tc>
                  <a:txBody>
                    <a:bodyPr/>
                    <a:lstStyle/>
                    <a:p>
                      <a:pPr marL="0" algn="ctr"/>
                      <a:r>
                        <a:rPr lang="en-IN" sz="1900" dirty="0">
                          <a:solidFill>
                            <a:schemeClr val="dk1"/>
                          </a:solidFill>
                          <a:latin typeface="Tahoma" panose="020B0604030504040204" pitchFamily="34" charset="0"/>
                          <a:ea typeface="Tahoma" panose="020B0604030504040204" pitchFamily="34" charset="0"/>
                          <a:cs typeface="Tahoma" panose="020B0604030504040204" pitchFamily="34" charset="0"/>
                        </a:rPr>
                        <a:t>Python Code Used</a:t>
                      </a:r>
                    </a:p>
                  </a:txBody>
                  <a:tcPr/>
                </a:tc>
                <a:tc>
                  <a:txBody>
                    <a:bodyPr/>
                    <a:lstStyle/>
                    <a:p>
                      <a:pPr marL="0" algn="ctr"/>
                      <a:r>
                        <a:rPr lang="en-IN" sz="1900" dirty="0">
                          <a:solidFill>
                            <a:schemeClr val="dk1"/>
                          </a:solidFill>
                          <a:latin typeface="Tahoma" panose="020B0604030504040204" pitchFamily="34" charset="0"/>
                          <a:ea typeface="Tahoma" panose="020B0604030504040204" pitchFamily="34" charset="0"/>
                          <a:cs typeface="Tahoma" panose="020B0604030504040204" pitchFamily="34" charset="0"/>
                        </a:rPr>
                        <a:t>Visualization</a:t>
                      </a:r>
                    </a:p>
                  </a:txBody>
                  <a:tcPr/>
                </a:tc>
                <a:extLst>
                  <a:ext uri="{0D108BD9-81ED-4DB2-BD59-A6C34878D82A}">
                    <a16:rowId xmlns:a16="http://schemas.microsoft.com/office/drawing/2014/main" val="4123923152"/>
                  </a:ext>
                </a:extLst>
              </a:tr>
              <a:tr h="2026147">
                <a:tc>
                  <a:txBody>
                    <a:bodyPr/>
                    <a:lstStyle/>
                    <a:p>
                      <a:pPr algn="ctr"/>
                      <a:r>
                        <a:rPr lang="en-US" sz="1900" dirty="0">
                          <a:latin typeface="Tahoma" panose="020B0604030504040204" pitchFamily="34" charset="0"/>
                          <a:ea typeface="Tahoma" panose="020B0604030504040204" pitchFamily="34" charset="0"/>
                          <a:cs typeface="Tahoma" panose="020B0604030504040204" pitchFamily="34" charset="0"/>
                        </a:rPr>
                        <a:t>Assessing Current Capacity for TYPE_THREE Cases</a:t>
                      </a:r>
                      <a:endParaRPr lang="en-IN" sz="19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1900" dirty="0">
                          <a:latin typeface="Tahoma" panose="020B0604030504040204" pitchFamily="34" charset="0"/>
                          <a:ea typeface="Tahoma" panose="020B0604030504040204" pitchFamily="34" charset="0"/>
                          <a:cs typeface="Tahoma" panose="020B0604030504040204" pitchFamily="34" charset="0"/>
                        </a:rPr>
                        <a:t>Measures current average number of TYPE_THREE cases handled per associate to set a baseline for scaling.</a:t>
                      </a:r>
                      <a:endParaRPr lang="en-IN" sz="19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1900" dirty="0" err="1">
                          <a:highlight>
                            <a:srgbClr val="C0C0C0"/>
                          </a:highlight>
                          <a:latin typeface="Tahoma" panose="020B0604030504040204" pitchFamily="34" charset="0"/>
                          <a:ea typeface="Tahoma" panose="020B0604030504040204" pitchFamily="34" charset="0"/>
                          <a:cs typeface="Tahoma" panose="020B0604030504040204" pitchFamily="34" charset="0"/>
                        </a:rPr>
                        <a:t>cases_per_associate_january</a:t>
                      </a:r>
                      <a:r>
                        <a:rPr lang="en-US" sz="1900" dirty="0">
                          <a:highlight>
                            <a:srgbClr val="C0C0C0"/>
                          </a:highlight>
                          <a:latin typeface="Tahoma" panose="020B0604030504040204" pitchFamily="34" charset="0"/>
                          <a:ea typeface="Tahoma" panose="020B0604030504040204" pitchFamily="34" charset="0"/>
                          <a:cs typeface="Tahoma" panose="020B0604030504040204" pitchFamily="34" charset="0"/>
                        </a:rPr>
                        <a:t>, </a:t>
                      </a:r>
                      <a:r>
                        <a:rPr lang="en-US" sz="1900" dirty="0" err="1">
                          <a:highlight>
                            <a:srgbClr val="C0C0C0"/>
                          </a:highlight>
                          <a:latin typeface="Tahoma" panose="020B0604030504040204" pitchFamily="34" charset="0"/>
                          <a:ea typeface="Tahoma" panose="020B0604030504040204" pitchFamily="34" charset="0"/>
                          <a:cs typeface="Tahoma" panose="020B0604030504040204" pitchFamily="34" charset="0"/>
                        </a:rPr>
                        <a:t>january_data</a:t>
                      </a:r>
                      <a:endParaRPr lang="en-IN" sz="1900" dirty="0">
                        <a:solidFill>
                          <a:schemeClr val="dk1"/>
                        </a:solidFill>
                        <a:highlight>
                          <a:srgbClr val="C0C0C0"/>
                        </a:highlight>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IN" sz="1900" dirty="0">
                          <a:solidFill>
                            <a:schemeClr val="dk1"/>
                          </a:solidFill>
                          <a:latin typeface="Tahoma" panose="020B0604030504040204" pitchFamily="34" charset="0"/>
                          <a:ea typeface="Tahoma" panose="020B0604030504040204" pitchFamily="34" charset="0"/>
                          <a:cs typeface="Tahoma" panose="020B0604030504040204" pitchFamily="34" charset="0"/>
                        </a:rPr>
                        <a:t>Summary Table</a:t>
                      </a:r>
                    </a:p>
                  </a:txBody>
                  <a:tcPr/>
                </a:tc>
                <a:extLst>
                  <a:ext uri="{0D108BD9-81ED-4DB2-BD59-A6C34878D82A}">
                    <a16:rowId xmlns:a16="http://schemas.microsoft.com/office/drawing/2014/main" val="2389105210"/>
                  </a:ext>
                </a:extLst>
              </a:tr>
              <a:tr h="1531228">
                <a:tc>
                  <a:txBody>
                    <a:bodyPr/>
                    <a:lstStyle/>
                    <a:p>
                      <a:pPr algn="ctr"/>
                      <a:r>
                        <a:rPr lang="en-US" sz="1900" dirty="0">
                          <a:latin typeface="Tahoma" panose="020B0604030504040204" pitchFamily="34" charset="0"/>
                          <a:ea typeface="Tahoma" panose="020B0604030504040204" pitchFamily="34" charset="0"/>
                          <a:cs typeface="Tahoma" panose="020B0604030504040204" pitchFamily="34" charset="0"/>
                        </a:rPr>
                        <a:t>Required Cases per Associate for 5x Increase</a:t>
                      </a:r>
                      <a:endParaRPr lang="en-IN" sz="19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1900" dirty="0">
                          <a:latin typeface="Tahoma" panose="020B0604030504040204" pitchFamily="34" charset="0"/>
                          <a:ea typeface="Tahoma" panose="020B0604030504040204" pitchFamily="34" charset="0"/>
                          <a:cs typeface="Tahoma" panose="020B0604030504040204" pitchFamily="34" charset="0"/>
                        </a:rPr>
                        <a:t>Calculates estimated cases per associate for a 5x workload increase.</a:t>
                      </a:r>
                      <a:endParaRPr lang="en-IN" sz="19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1900" dirty="0" err="1">
                          <a:highlight>
                            <a:srgbClr val="C0C0C0"/>
                          </a:highlight>
                          <a:latin typeface="Tahoma" panose="020B0604030504040204" pitchFamily="34" charset="0"/>
                          <a:ea typeface="Tahoma" panose="020B0604030504040204" pitchFamily="34" charset="0"/>
                          <a:cs typeface="Tahoma" panose="020B0604030504040204" pitchFamily="34" charset="0"/>
                        </a:rPr>
                        <a:t>workload_increase_factor</a:t>
                      </a:r>
                      <a:r>
                        <a:rPr lang="en-US" sz="1900" dirty="0">
                          <a:highlight>
                            <a:srgbClr val="C0C0C0"/>
                          </a:highlight>
                          <a:latin typeface="Tahoma" panose="020B0604030504040204" pitchFamily="34" charset="0"/>
                          <a:ea typeface="Tahoma" panose="020B0604030504040204" pitchFamily="34" charset="0"/>
                          <a:cs typeface="Tahoma" panose="020B0604030504040204" pitchFamily="34" charset="0"/>
                        </a:rPr>
                        <a:t>, </a:t>
                      </a:r>
                      <a:r>
                        <a:rPr lang="en-US" sz="1900" dirty="0" err="1">
                          <a:highlight>
                            <a:srgbClr val="C0C0C0"/>
                          </a:highlight>
                          <a:latin typeface="Tahoma" panose="020B0604030504040204" pitchFamily="34" charset="0"/>
                          <a:ea typeface="Tahoma" panose="020B0604030504040204" pitchFamily="34" charset="0"/>
                          <a:cs typeface="Tahoma" panose="020B0604030504040204" pitchFamily="34" charset="0"/>
                        </a:rPr>
                        <a:t>estimated_cases_per_associate</a:t>
                      </a:r>
                      <a:endParaRPr lang="en-IN" sz="1900" dirty="0">
                        <a:solidFill>
                          <a:schemeClr val="dk1"/>
                        </a:solidFill>
                        <a:highlight>
                          <a:srgbClr val="C0C0C0"/>
                        </a:highlight>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IN" sz="1900" dirty="0">
                          <a:solidFill>
                            <a:schemeClr val="dk1"/>
                          </a:solidFill>
                          <a:latin typeface="Tahoma" panose="020B0604030504040204" pitchFamily="34" charset="0"/>
                          <a:ea typeface="Tahoma" panose="020B0604030504040204" pitchFamily="34" charset="0"/>
                          <a:cs typeface="Tahoma" panose="020B0604030504040204" pitchFamily="34" charset="0"/>
                        </a:rPr>
                        <a:t>Bar Chart</a:t>
                      </a:r>
                    </a:p>
                  </a:txBody>
                  <a:tcPr/>
                </a:tc>
                <a:extLst>
                  <a:ext uri="{0D108BD9-81ED-4DB2-BD59-A6C34878D82A}">
                    <a16:rowId xmlns:a16="http://schemas.microsoft.com/office/drawing/2014/main" val="287503064"/>
                  </a:ext>
                </a:extLst>
              </a:tr>
              <a:tr h="1729376">
                <a:tc>
                  <a:txBody>
                    <a:bodyPr/>
                    <a:lstStyle/>
                    <a:p>
                      <a:pPr algn="ctr"/>
                      <a:r>
                        <a:rPr lang="en-US" sz="1900" dirty="0">
                          <a:latin typeface="Tahoma" panose="020B0604030504040204" pitchFamily="34" charset="0"/>
                          <a:ea typeface="Tahoma" panose="020B0604030504040204" pitchFamily="34" charset="0"/>
                          <a:cs typeface="Tahoma" panose="020B0604030504040204" pitchFamily="34" charset="0"/>
                        </a:rPr>
                        <a:t>Required Team Size after 5x Workload Increase</a:t>
                      </a:r>
                      <a:endParaRPr lang="en-IN" sz="19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1900" dirty="0">
                          <a:latin typeface="Tahoma" panose="020B0604030504040204" pitchFamily="34" charset="0"/>
                          <a:ea typeface="Tahoma" panose="020B0604030504040204" pitchFamily="34" charset="0"/>
                          <a:cs typeface="Tahoma" panose="020B0604030504040204" pitchFamily="34" charset="0"/>
                        </a:rPr>
                        <a:t>Determines the required team size to handle a 5x workload while maintaining January 2022 standards.</a:t>
                      </a:r>
                      <a:endParaRPr lang="en-IN" sz="19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1900" dirty="0" err="1">
                          <a:highlight>
                            <a:srgbClr val="C0C0C0"/>
                          </a:highlight>
                          <a:latin typeface="Tahoma" panose="020B0604030504040204" pitchFamily="34" charset="0"/>
                          <a:ea typeface="Tahoma" panose="020B0604030504040204" pitchFamily="34" charset="0"/>
                          <a:cs typeface="Tahoma" panose="020B0604030504040204" pitchFamily="34" charset="0"/>
                        </a:rPr>
                        <a:t>current_type_three_team_size</a:t>
                      </a:r>
                      <a:r>
                        <a:rPr lang="en-US" sz="1900" dirty="0">
                          <a:highlight>
                            <a:srgbClr val="C0C0C0"/>
                          </a:highlight>
                          <a:latin typeface="Tahoma" panose="020B0604030504040204" pitchFamily="34" charset="0"/>
                          <a:ea typeface="Tahoma" panose="020B0604030504040204" pitchFamily="34" charset="0"/>
                          <a:cs typeface="Tahoma" panose="020B0604030504040204" pitchFamily="34" charset="0"/>
                        </a:rPr>
                        <a:t>, </a:t>
                      </a:r>
                      <a:r>
                        <a:rPr lang="en-US" sz="1900" dirty="0" err="1">
                          <a:highlight>
                            <a:srgbClr val="C0C0C0"/>
                          </a:highlight>
                          <a:latin typeface="Tahoma" panose="020B0604030504040204" pitchFamily="34" charset="0"/>
                          <a:ea typeface="Tahoma" panose="020B0604030504040204" pitchFamily="34" charset="0"/>
                          <a:cs typeface="Tahoma" panose="020B0604030504040204" pitchFamily="34" charset="0"/>
                        </a:rPr>
                        <a:t>required_team_size</a:t>
                      </a:r>
                      <a:endParaRPr lang="en-IN" sz="1900" dirty="0">
                        <a:solidFill>
                          <a:schemeClr val="dk1"/>
                        </a:solidFill>
                        <a:highlight>
                          <a:srgbClr val="C0C0C0"/>
                        </a:highlight>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IN" sz="1900" dirty="0">
                          <a:solidFill>
                            <a:schemeClr val="dk1"/>
                          </a:solidFill>
                          <a:latin typeface="Tahoma" panose="020B0604030504040204" pitchFamily="34" charset="0"/>
                          <a:ea typeface="Tahoma" panose="020B0604030504040204" pitchFamily="34" charset="0"/>
                          <a:cs typeface="Tahoma" panose="020B0604030504040204" pitchFamily="34" charset="0"/>
                        </a:rPr>
                        <a:t>Bar Chart</a:t>
                      </a:r>
                    </a:p>
                  </a:txBody>
                  <a:tcPr/>
                </a:tc>
                <a:extLst>
                  <a:ext uri="{0D108BD9-81ED-4DB2-BD59-A6C34878D82A}">
                    <a16:rowId xmlns:a16="http://schemas.microsoft.com/office/drawing/2014/main" val="2839187162"/>
                  </a:ext>
                </a:extLst>
              </a:tr>
              <a:tr h="1727907">
                <a:tc>
                  <a:txBody>
                    <a:bodyPr/>
                    <a:lstStyle/>
                    <a:p>
                      <a:pPr algn="ctr"/>
                      <a:r>
                        <a:rPr lang="en-US" sz="1900" dirty="0">
                          <a:latin typeface="Tahoma" panose="020B0604030504040204" pitchFamily="34" charset="0"/>
                          <a:ea typeface="Tahoma" panose="020B0604030504040204" pitchFamily="34" charset="0"/>
                          <a:cs typeface="Tahoma" panose="020B0604030504040204" pitchFamily="34" charset="0"/>
                        </a:rPr>
                        <a:t>Additional Associates and Timeline Estimation</a:t>
                      </a:r>
                      <a:endParaRPr lang="en-IN" sz="19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1900" dirty="0">
                          <a:latin typeface="Tahoma" panose="020B0604030504040204" pitchFamily="34" charset="0"/>
                          <a:ea typeface="Tahoma" panose="020B0604030504040204" pitchFamily="34" charset="0"/>
                          <a:cs typeface="Tahoma" panose="020B0604030504040204" pitchFamily="34" charset="0"/>
                        </a:rPr>
                        <a:t>Calculates additional associates needed and estimates the timeline for hiring and onboarding.</a:t>
                      </a:r>
                      <a:endParaRPr lang="en-IN" sz="19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1900" dirty="0" err="1">
                          <a:highlight>
                            <a:srgbClr val="C0C0C0"/>
                          </a:highlight>
                          <a:latin typeface="Tahoma" panose="020B0604030504040204" pitchFamily="34" charset="0"/>
                          <a:ea typeface="Tahoma" panose="020B0604030504040204" pitchFamily="34" charset="0"/>
                          <a:cs typeface="Tahoma" panose="020B0604030504040204" pitchFamily="34" charset="0"/>
                        </a:rPr>
                        <a:t>additional_associates_needed</a:t>
                      </a:r>
                      <a:r>
                        <a:rPr lang="en-US" sz="1900" dirty="0">
                          <a:highlight>
                            <a:srgbClr val="C0C0C0"/>
                          </a:highlight>
                          <a:latin typeface="Tahoma" panose="020B0604030504040204" pitchFamily="34" charset="0"/>
                          <a:ea typeface="Tahoma" panose="020B0604030504040204" pitchFamily="34" charset="0"/>
                          <a:cs typeface="Tahoma" panose="020B0604030504040204" pitchFamily="34" charset="0"/>
                        </a:rPr>
                        <a:t>, </a:t>
                      </a:r>
                      <a:r>
                        <a:rPr lang="en-US" sz="1900" dirty="0" err="1">
                          <a:highlight>
                            <a:srgbClr val="C0C0C0"/>
                          </a:highlight>
                          <a:latin typeface="Tahoma" panose="020B0604030504040204" pitchFamily="34" charset="0"/>
                          <a:ea typeface="Tahoma" panose="020B0604030504040204" pitchFamily="34" charset="0"/>
                          <a:cs typeface="Tahoma" panose="020B0604030504040204" pitchFamily="34" charset="0"/>
                        </a:rPr>
                        <a:t>total_time_per_new_hire</a:t>
                      </a:r>
                      <a:endParaRPr lang="en-IN" sz="1900" dirty="0">
                        <a:solidFill>
                          <a:schemeClr val="dk1"/>
                        </a:solidFill>
                        <a:highlight>
                          <a:srgbClr val="C0C0C0"/>
                        </a:highlight>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1900" dirty="0">
                          <a:latin typeface="Tahoma" panose="020B0604030504040204" pitchFamily="34" charset="0"/>
                          <a:ea typeface="Tahoma" panose="020B0604030504040204" pitchFamily="34" charset="0"/>
                          <a:cs typeface="Tahoma" panose="020B0604030504040204" pitchFamily="34" charset="0"/>
                        </a:rPr>
                        <a:t>Horizontal Bar Chart of Hiring Stages</a:t>
                      </a:r>
                      <a:endParaRPr lang="en-IN" sz="19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686560927"/>
                  </a:ext>
                </a:extLst>
              </a:tr>
            </a:tbl>
          </a:graphicData>
        </a:graphic>
      </p:graphicFrame>
      <p:sp>
        <p:nvSpPr>
          <p:cNvPr id="5" name="Slide Number Placeholder 4">
            <a:extLst>
              <a:ext uri="{FF2B5EF4-FFF2-40B4-BE49-F238E27FC236}">
                <a16:creationId xmlns:a16="http://schemas.microsoft.com/office/drawing/2014/main" id="{0E781677-1FAB-93D6-DF62-4B16252A8298}"/>
              </a:ext>
            </a:extLst>
          </p:cNvPr>
          <p:cNvSpPr>
            <a:spLocks noGrp="1"/>
          </p:cNvSpPr>
          <p:nvPr>
            <p:ph type="sldNum" sz="quarter" idx="7"/>
          </p:nvPr>
        </p:nvSpPr>
        <p:spPr>
          <a:xfrm>
            <a:off x="17597120" y="9702166"/>
            <a:ext cx="462280" cy="394334"/>
          </a:xfrm>
        </p:spPr>
        <p:txBody>
          <a:bodyPr/>
          <a:lstStyle/>
          <a:p>
            <a:pPr marL="88265">
              <a:lnSpc>
                <a:spcPct val="100000"/>
              </a:lnSpc>
              <a:spcBef>
                <a:spcPts val="25"/>
              </a:spcBef>
            </a:pPr>
            <a:fld id="{81D60167-4931-47E6-BA6A-407CBD079E47}" type="slidenum">
              <a:rPr lang="en-IN" spc="10" smtClean="0"/>
              <a:t>37</a:t>
            </a:fld>
            <a:endParaRPr lang="en-IN" spc="10" dirty="0"/>
          </a:p>
        </p:txBody>
      </p:sp>
    </p:spTree>
    <p:extLst>
      <p:ext uri="{BB962C8B-B14F-4D97-AF65-F5344CB8AC3E}">
        <p14:creationId xmlns:p14="http://schemas.microsoft.com/office/powerpoint/2010/main" val="22853047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DB0C9-6F47-E79B-5F47-925F7E88297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131BE38-287C-FA68-9873-E44BA2A075E8}"/>
              </a:ext>
            </a:extLst>
          </p:cNvPr>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rgbClr val="FFC091"/>
          </a:solidFill>
        </p:spPr>
        <p:txBody>
          <a:bodyPr wrap="square" lIns="0" tIns="0" rIns="0" bIns="0" rtlCol="0"/>
          <a:lstStyle/>
          <a:p>
            <a:endParaRPr/>
          </a:p>
        </p:txBody>
      </p:sp>
      <p:sp>
        <p:nvSpPr>
          <p:cNvPr id="4" name="object 4">
            <a:extLst>
              <a:ext uri="{FF2B5EF4-FFF2-40B4-BE49-F238E27FC236}">
                <a16:creationId xmlns:a16="http://schemas.microsoft.com/office/drawing/2014/main" id="{A8F54470-9609-EE57-65B5-68606AFC584F}"/>
              </a:ext>
            </a:extLst>
          </p:cNvPr>
          <p:cNvSpPr txBox="1">
            <a:spLocks noGrp="1"/>
          </p:cNvSpPr>
          <p:nvPr>
            <p:ph type="title"/>
          </p:nvPr>
        </p:nvSpPr>
        <p:spPr>
          <a:xfrm>
            <a:off x="533400" y="455122"/>
            <a:ext cx="16773784" cy="1705595"/>
          </a:xfrm>
          <a:prstGeom prst="rect">
            <a:avLst/>
          </a:prstGeom>
        </p:spPr>
        <p:txBody>
          <a:bodyPr vert="horz" wrap="square" lIns="0" tIns="12700" rIns="0" bIns="0" rtlCol="0">
            <a:spAutoFit/>
          </a:bodyPr>
          <a:lstStyle/>
          <a:p>
            <a:pPr marL="2540" algn="just">
              <a:spcBef>
                <a:spcPts val="100"/>
              </a:spcBef>
            </a:pPr>
            <a:r>
              <a:rPr lang="en-IN" sz="5500" kern="1200" spc="80" dirty="0">
                <a:solidFill>
                  <a:srgbClr val="310606"/>
                </a:solidFill>
                <a:ea typeface="+mn-ea"/>
              </a:rPr>
              <a:t>APPROACH TO ASSESSING AND SCALING OPERATIONAL CAPACITY</a:t>
            </a:r>
            <a:endParaRPr lang="en-IN" sz="5500" dirty="0"/>
          </a:p>
        </p:txBody>
      </p:sp>
      <p:sp>
        <p:nvSpPr>
          <p:cNvPr id="5" name="object 5">
            <a:extLst>
              <a:ext uri="{FF2B5EF4-FFF2-40B4-BE49-F238E27FC236}">
                <a16:creationId xmlns:a16="http://schemas.microsoft.com/office/drawing/2014/main" id="{2AED16B1-E421-8A02-A5CD-5AC215BABB45}"/>
              </a:ext>
            </a:extLst>
          </p:cNvPr>
          <p:cNvSpPr txBox="1"/>
          <p:nvPr/>
        </p:nvSpPr>
        <p:spPr>
          <a:xfrm>
            <a:off x="17848439" y="9636735"/>
            <a:ext cx="213360" cy="391160"/>
          </a:xfrm>
          <a:prstGeom prst="rect">
            <a:avLst/>
          </a:prstGeom>
        </p:spPr>
        <p:txBody>
          <a:bodyPr vert="horz" wrap="square" lIns="0" tIns="12700" rIns="0" bIns="0" rtlCol="0">
            <a:spAutoFit/>
          </a:bodyPr>
          <a:lstStyle/>
          <a:p>
            <a:pPr marL="12700">
              <a:lnSpc>
                <a:spcPct val="100000"/>
              </a:lnSpc>
              <a:spcBef>
                <a:spcPts val="100"/>
              </a:spcBef>
            </a:pPr>
            <a:r>
              <a:rPr sz="2400" spc="165" dirty="0">
                <a:solidFill>
                  <a:srgbClr val="5C704D"/>
                </a:solidFill>
                <a:latin typeface="Tahoma"/>
                <a:cs typeface="Tahoma"/>
              </a:rPr>
              <a:t>8</a:t>
            </a:r>
            <a:endParaRPr sz="2400">
              <a:latin typeface="Tahoma"/>
              <a:cs typeface="Tahoma"/>
            </a:endParaRPr>
          </a:p>
        </p:txBody>
      </p:sp>
      <p:sp>
        <p:nvSpPr>
          <p:cNvPr id="9" name="Rectangle 4">
            <a:extLst>
              <a:ext uri="{FF2B5EF4-FFF2-40B4-BE49-F238E27FC236}">
                <a16:creationId xmlns:a16="http://schemas.microsoft.com/office/drawing/2014/main" id="{1573922A-FCB8-2EE6-C34C-54B2A8E7E979}"/>
              </a:ext>
            </a:extLst>
          </p:cNvPr>
          <p:cNvSpPr>
            <a:spLocks noChangeArrowheads="1"/>
          </p:cNvSpPr>
          <p:nvPr/>
        </p:nvSpPr>
        <p:spPr bwMode="auto">
          <a:xfrm>
            <a:off x="838200" y="8190184"/>
            <a:ext cx="16306800"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900" b="1" dirty="0">
                <a:latin typeface="Tahoma" panose="020B0604030504040204" pitchFamily="34" charset="0"/>
                <a:ea typeface="Tahoma" panose="020B0604030504040204" pitchFamily="34" charset="0"/>
                <a:cs typeface="Tahoma" panose="020B0604030504040204" pitchFamily="34" charset="0"/>
              </a:rPr>
              <a:t>Conclusion:</a:t>
            </a:r>
          </a:p>
          <a:p>
            <a:pPr marL="0" marR="0" lvl="0" indent="0" algn="just" defTabSz="914400" rtl="0" eaLnBrk="0" fontAlgn="base" latinLnBrk="0" hangingPunct="0">
              <a:lnSpc>
                <a:spcPct val="100000"/>
              </a:lnSpc>
              <a:spcBef>
                <a:spcPct val="0"/>
              </a:spcBef>
              <a:spcAft>
                <a:spcPct val="0"/>
              </a:spcAft>
              <a:buClrTx/>
              <a:buSzTx/>
              <a:buFontTx/>
              <a:buNone/>
              <a:tabLst/>
            </a:pPr>
            <a:r>
              <a:rPr lang="en-US" sz="1900" dirty="0">
                <a:latin typeface="Tahoma" panose="020B0604030504040204" pitchFamily="34" charset="0"/>
                <a:ea typeface="Tahoma" panose="020B0604030504040204" pitchFamily="34" charset="0"/>
                <a:cs typeface="Tahoma" panose="020B0604030504040204" pitchFamily="34" charset="0"/>
              </a:rPr>
              <a:t>This approach allows for a clear forecast of resource needs and enables proactive planning for potential hiring or workload redistribution. By using baseline metrics and scaling calculations, I was able to outline the specific team size and individual workload required to meet the anticipated demand increase while maintaining service standards.</a:t>
            </a:r>
            <a:endParaRPr kumimoji="0" lang="en-US" altLang="en-US" sz="19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 name="Rectangle 4">
            <a:extLst>
              <a:ext uri="{FF2B5EF4-FFF2-40B4-BE49-F238E27FC236}">
                <a16:creationId xmlns:a16="http://schemas.microsoft.com/office/drawing/2014/main" id="{C1AA5AEB-7276-406C-3393-E0A91661D943}"/>
              </a:ext>
            </a:extLst>
          </p:cNvPr>
          <p:cNvSpPr>
            <a:spLocks noChangeArrowheads="1"/>
          </p:cNvSpPr>
          <p:nvPr/>
        </p:nvSpPr>
        <p:spPr bwMode="auto">
          <a:xfrm>
            <a:off x="647737" y="2319650"/>
            <a:ext cx="16773784" cy="5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900" b="1" dirty="0">
                <a:latin typeface="Tahoma" panose="020B0604030504040204" pitchFamily="34" charset="0"/>
                <a:ea typeface="Tahoma" panose="020B0604030504040204" pitchFamily="34" charset="0"/>
                <a:cs typeface="Tahoma" panose="020B0604030504040204" pitchFamily="34" charset="0"/>
              </a:rPr>
              <a:t>Analytical Approach:</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900" b="1" dirty="0">
              <a:latin typeface="Tahoma" panose="020B0604030504040204" pitchFamily="34" charset="0"/>
              <a:ea typeface="Tahoma" panose="020B0604030504040204" pitchFamily="34" charset="0"/>
              <a:cs typeface="Tahoma" panose="020B0604030504040204" pitchFamily="34" charset="0"/>
            </a:endParaRPr>
          </a:p>
          <a:p>
            <a:pPr algn="just"/>
            <a:r>
              <a:rPr lang="en-US" sz="1900" b="1" dirty="0">
                <a:latin typeface="Tahoma" panose="020B0604030504040204" pitchFamily="34" charset="0"/>
                <a:ea typeface="Tahoma" panose="020B0604030504040204" pitchFamily="34" charset="0"/>
                <a:cs typeface="Tahoma" panose="020B0604030504040204" pitchFamily="34" charset="0"/>
              </a:rPr>
              <a:t>1. Establishing Baseline Capacity</a:t>
            </a:r>
            <a:r>
              <a:rPr lang="en-US" sz="1900" dirty="0">
                <a:latin typeface="Tahoma" panose="020B0604030504040204" pitchFamily="34" charset="0"/>
                <a:ea typeface="Tahoma" panose="020B0604030504040204" pitchFamily="34" charset="0"/>
                <a:cs typeface="Tahoma" panose="020B0604030504040204" pitchFamily="34" charset="0"/>
              </a:rPr>
              <a:t>:</a:t>
            </a:r>
          </a:p>
          <a:p>
            <a:pPr marL="800100" lvl="1" indent="-342900" algn="just">
              <a:buFont typeface="Wingdings" panose="05000000000000000000" pitchFamily="2" charset="2"/>
              <a:buChar char="q"/>
            </a:pPr>
            <a:r>
              <a:rPr lang="en-US" sz="1900" dirty="0">
                <a:latin typeface="Tahoma" panose="020B0604030504040204" pitchFamily="34" charset="0"/>
                <a:ea typeface="Tahoma" panose="020B0604030504040204" pitchFamily="34" charset="0"/>
                <a:cs typeface="Tahoma" panose="020B0604030504040204" pitchFamily="34" charset="0"/>
              </a:rPr>
              <a:t>I began by determining the average workload each associate handled for TYPE_THREE cases in January 2022, using this as a baseline for scaling.</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9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Code Explanation</a:t>
            </a:r>
            <a:r>
              <a:rPr kumimoji="0" lang="en-US" altLang="en-US" sz="19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t>
            </a:r>
          </a:p>
          <a:p>
            <a:pPr marL="800100" lvl="1" indent="-342900" algn="just" eaLnBrk="0" fontAlgn="base" hangingPunct="0">
              <a:spcBef>
                <a:spcPct val="0"/>
              </a:spcBef>
              <a:spcAft>
                <a:spcPct val="0"/>
              </a:spcAft>
              <a:buFont typeface="Wingdings" panose="05000000000000000000" pitchFamily="2" charset="2"/>
              <a:buChar char="q"/>
            </a:pPr>
            <a:r>
              <a:rPr kumimoji="0" lang="en-US" altLang="en-US" sz="19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I filtered the data specifically for TYPE_THREE cases handled in January 2022.</a:t>
            </a:r>
          </a:p>
          <a:p>
            <a:pPr marL="800100" lvl="1" indent="-342900" algn="just" eaLnBrk="0" fontAlgn="base" hangingPunct="0">
              <a:spcBef>
                <a:spcPct val="0"/>
              </a:spcBef>
              <a:spcAft>
                <a:spcPct val="0"/>
              </a:spcAft>
              <a:buFont typeface="Wingdings" panose="05000000000000000000" pitchFamily="2" charset="2"/>
              <a:buChar char="q"/>
            </a:pPr>
            <a:r>
              <a:rPr kumimoji="0" lang="en-US" altLang="en-US" sz="19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By grouping cases by ACTOR_ID and counting unique CASE_IDs, I calculated the average number of cases handled per associate.</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altLang="en-US" sz="1900" dirty="0">
              <a:latin typeface="Tahoma" panose="020B0604030504040204" pitchFamily="34" charset="0"/>
              <a:ea typeface="Tahoma" panose="020B0604030504040204" pitchFamily="34" charset="0"/>
              <a:cs typeface="Tahoma" panose="020B0604030504040204" pitchFamily="34" charset="0"/>
            </a:endParaRPr>
          </a:p>
          <a:p>
            <a:pPr algn="just"/>
            <a:r>
              <a:rPr lang="en-US" sz="1900" b="1" dirty="0">
                <a:latin typeface="Tahoma" panose="020B0604030504040204" pitchFamily="34" charset="0"/>
                <a:ea typeface="Tahoma" panose="020B0604030504040204" pitchFamily="34" charset="0"/>
                <a:cs typeface="Tahoma" panose="020B0604030504040204" pitchFamily="34" charset="0"/>
              </a:rPr>
              <a:t>2. Calculating Required Capacity for a 5x Workload Increase</a:t>
            </a:r>
            <a:r>
              <a:rPr lang="en-US" sz="1900" dirty="0">
                <a:latin typeface="Tahoma" panose="020B0604030504040204" pitchFamily="34" charset="0"/>
                <a:ea typeface="Tahoma" panose="020B0604030504040204" pitchFamily="34" charset="0"/>
                <a:cs typeface="Tahoma" panose="020B0604030504040204" pitchFamily="34" charset="0"/>
              </a:rPr>
              <a:t>:</a:t>
            </a:r>
          </a:p>
          <a:p>
            <a:pPr marL="800100" lvl="1" indent="-342900" algn="just">
              <a:buFont typeface="Wingdings" panose="05000000000000000000" pitchFamily="2" charset="2"/>
              <a:buChar char="q"/>
            </a:pPr>
            <a:r>
              <a:rPr lang="en-US" sz="1900" dirty="0">
                <a:latin typeface="Tahoma" panose="020B0604030504040204" pitchFamily="34" charset="0"/>
                <a:ea typeface="Tahoma" panose="020B0604030504040204" pitchFamily="34" charset="0"/>
                <a:cs typeface="Tahoma" panose="020B0604030504040204" pitchFamily="34" charset="0"/>
              </a:rPr>
              <a:t>Using the baseline, I estimated the increased workload each associate would face if the volume scaled to 5x the current amount.</a:t>
            </a:r>
          </a:p>
          <a:p>
            <a:pPr marL="342900" indent="-342900" algn="just" eaLnBrk="0" fontAlgn="base" hangingPunct="0">
              <a:spcBef>
                <a:spcPct val="0"/>
              </a:spcBef>
              <a:spcAft>
                <a:spcPct val="0"/>
              </a:spcAft>
              <a:buFont typeface="Wingdings" panose="05000000000000000000" pitchFamily="2" charset="2"/>
              <a:buChar char="q"/>
            </a:pPr>
            <a:r>
              <a:rPr lang="en-US" sz="1900" b="1" dirty="0">
                <a:latin typeface="Tahoma" panose="020B0604030504040204" pitchFamily="34" charset="0"/>
                <a:ea typeface="Tahoma" panose="020B0604030504040204" pitchFamily="34" charset="0"/>
                <a:cs typeface="Tahoma" panose="020B0604030504040204" pitchFamily="34" charset="0"/>
              </a:rPr>
              <a:t>Step 2.1 - Estimating Required Cases per Associate</a:t>
            </a:r>
            <a:r>
              <a:rPr lang="en-US" sz="1900" dirty="0">
                <a:latin typeface="Tahoma" panose="020B0604030504040204" pitchFamily="34" charset="0"/>
                <a:ea typeface="Tahoma" panose="020B0604030504040204" pitchFamily="34" charset="0"/>
                <a:cs typeface="Tahoma" panose="020B0604030504040204" pitchFamily="34" charset="0"/>
              </a:rPr>
              <a:t>:</a:t>
            </a:r>
          </a:p>
          <a:p>
            <a:pPr marL="800100" lvl="1" indent="-342900" algn="just" eaLnBrk="0" fontAlgn="base" hangingPunct="0">
              <a:spcBef>
                <a:spcPct val="0"/>
              </a:spcBef>
              <a:spcAft>
                <a:spcPct val="0"/>
              </a:spcAft>
              <a:buFont typeface="Wingdings" panose="05000000000000000000" pitchFamily="2" charset="2"/>
              <a:buChar char="q"/>
            </a:pPr>
            <a:r>
              <a:rPr lang="en-US" sz="1900" dirty="0">
                <a:latin typeface="Tahoma" panose="020B0604030504040204" pitchFamily="34" charset="0"/>
                <a:ea typeface="Tahoma" panose="020B0604030504040204" pitchFamily="34" charset="0"/>
                <a:cs typeface="Tahoma" panose="020B0604030504040204" pitchFamily="34" charset="0"/>
              </a:rPr>
              <a:t>I multiplied the baseline average cases per associate by a factor of 5 to project the expected workload each associate would need to handle under the new demand.</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9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q"/>
            </a:pPr>
            <a:r>
              <a:rPr lang="en-US" sz="1900" b="1" dirty="0">
                <a:latin typeface="Tahoma" panose="020B0604030504040204" pitchFamily="34" charset="0"/>
                <a:ea typeface="Tahoma" panose="020B0604030504040204" pitchFamily="34" charset="0"/>
                <a:cs typeface="Tahoma" panose="020B0604030504040204" pitchFamily="34" charset="0"/>
              </a:rPr>
              <a:t>Step 2.2 - Estimating Required Team Size</a:t>
            </a:r>
            <a:r>
              <a:rPr lang="en-US" sz="1900" dirty="0">
                <a:latin typeface="Tahoma" panose="020B0604030504040204" pitchFamily="34" charset="0"/>
                <a:ea typeface="Tahoma" panose="020B0604030504040204" pitchFamily="34" charset="0"/>
                <a:cs typeface="Tahoma" panose="020B0604030504040204" pitchFamily="34" charset="0"/>
              </a:rPr>
              <a:t>:</a:t>
            </a:r>
          </a:p>
          <a:p>
            <a:pPr marL="800100" lvl="1" indent="-342900" algn="just">
              <a:buFont typeface="Wingdings" panose="05000000000000000000" pitchFamily="2" charset="2"/>
              <a:buChar char="q"/>
            </a:pPr>
            <a:r>
              <a:rPr lang="en-US" sz="1900" dirty="0">
                <a:latin typeface="Tahoma" panose="020B0604030504040204" pitchFamily="34" charset="0"/>
                <a:ea typeface="Tahoma" panose="020B0604030504040204" pitchFamily="34" charset="0"/>
                <a:cs typeface="Tahoma" panose="020B0604030504040204" pitchFamily="34" charset="0"/>
              </a:rPr>
              <a:t>I then calculated the required number of associates needed to maintain the January 2022 performance standards.</a:t>
            </a:r>
          </a:p>
          <a:p>
            <a:pPr marL="800100" lvl="1" indent="-342900" algn="just">
              <a:buFont typeface="Wingdings" panose="05000000000000000000" pitchFamily="2" charset="2"/>
              <a:buChar char="q"/>
            </a:pPr>
            <a:r>
              <a:rPr lang="en-US" sz="1900" dirty="0">
                <a:latin typeface="Tahoma" panose="020B0604030504040204" pitchFamily="34" charset="0"/>
                <a:ea typeface="Tahoma" panose="020B0604030504040204" pitchFamily="34" charset="0"/>
                <a:cs typeface="Tahoma" panose="020B0604030504040204" pitchFamily="34" charset="0"/>
              </a:rPr>
              <a:t>By multiplying the current TYPE_THREE team size by the 5x workload factor, I determined the expanded team size necessary to handle the increased workload without compromising efficiency.</a:t>
            </a:r>
          </a:p>
        </p:txBody>
      </p:sp>
      <p:sp>
        <p:nvSpPr>
          <p:cNvPr id="12" name="Slide Number Placeholder 11">
            <a:extLst>
              <a:ext uri="{FF2B5EF4-FFF2-40B4-BE49-F238E27FC236}">
                <a16:creationId xmlns:a16="http://schemas.microsoft.com/office/drawing/2014/main" id="{23A4807E-39D6-9544-F080-331DEDE255C3}"/>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38</a:t>
            </a:fld>
            <a:endParaRPr lang="en-IN" spc="10" dirty="0"/>
          </a:p>
        </p:txBody>
      </p:sp>
    </p:spTree>
    <p:extLst>
      <p:ext uri="{BB962C8B-B14F-4D97-AF65-F5344CB8AC3E}">
        <p14:creationId xmlns:p14="http://schemas.microsoft.com/office/powerpoint/2010/main" val="4207019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F25FD-9429-7D0F-7483-78CEE1A00ED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A3F4524-8B3A-A5D7-5880-1C0E0B7F6CDB}"/>
              </a:ext>
            </a:extLst>
          </p:cNvPr>
          <p:cNvSpPr/>
          <p:nvPr/>
        </p:nvSpPr>
        <p:spPr>
          <a:xfrm>
            <a:off x="0" y="5331"/>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chemeClr val="bg2">
              <a:lumMod val="90000"/>
            </a:schemeClr>
          </a:solidFill>
        </p:spPr>
        <p:txBody>
          <a:bodyPr wrap="square" lIns="0" tIns="0" rIns="0" bIns="0" rtlCol="0"/>
          <a:lstStyle/>
          <a:p>
            <a:endParaRPr lang="en-IN" dirty="0"/>
          </a:p>
        </p:txBody>
      </p:sp>
      <p:sp>
        <p:nvSpPr>
          <p:cNvPr id="27" name="object 2">
            <a:extLst>
              <a:ext uri="{FF2B5EF4-FFF2-40B4-BE49-F238E27FC236}">
                <a16:creationId xmlns:a16="http://schemas.microsoft.com/office/drawing/2014/main" id="{AD2D524B-924B-4E3C-AE80-23F0F8E4245F}"/>
              </a:ext>
            </a:extLst>
          </p:cNvPr>
          <p:cNvSpPr/>
          <p:nvPr/>
        </p:nvSpPr>
        <p:spPr>
          <a:xfrm>
            <a:off x="-9525" y="5331"/>
            <a:ext cx="6029326"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dirty="0"/>
          </a:p>
        </p:txBody>
      </p:sp>
      <p:sp>
        <p:nvSpPr>
          <p:cNvPr id="30" name="object 3">
            <a:extLst>
              <a:ext uri="{FF2B5EF4-FFF2-40B4-BE49-F238E27FC236}">
                <a16:creationId xmlns:a16="http://schemas.microsoft.com/office/drawing/2014/main" id="{A33A7300-FA47-9252-BE46-CD57048F2C58}"/>
              </a:ext>
            </a:extLst>
          </p:cNvPr>
          <p:cNvSpPr txBox="1"/>
          <p:nvPr/>
        </p:nvSpPr>
        <p:spPr>
          <a:xfrm>
            <a:off x="485369" y="590718"/>
            <a:ext cx="5647690" cy="4244752"/>
          </a:xfrm>
          <a:prstGeom prst="rect">
            <a:avLst/>
          </a:prstGeom>
        </p:spPr>
        <p:txBody>
          <a:bodyPr vert="horz" wrap="square" lIns="0" tIns="12700" rIns="0" bIns="0" rtlCol="0">
            <a:spAutoFit/>
          </a:bodyPr>
          <a:lstStyle/>
          <a:p>
            <a:pPr marL="12700" marR="5080">
              <a:lnSpc>
                <a:spcPct val="100000"/>
              </a:lnSpc>
              <a:spcBef>
                <a:spcPts val="100"/>
              </a:spcBef>
            </a:pPr>
            <a:r>
              <a:rPr lang="en-US" sz="5500" b="1" kern="0" dirty="0">
                <a:solidFill>
                  <a:srgbClr val="163300"/>
                </a:solidFill>
                <a:latin typeface="Tahoma"/>
                <a:ea typeface="+mj-ea"/>
                <a:cs typeface="Tahoma"/>
              </a:rPr>
              <a:t>ASSESSING </a:t>
            </a:r>
            <a:r>
              <a:rPr lang="en-US" sz="5500" b="1" kern="0" spc="-15" dirty="0">
                <a:solidFill>
                  <a:srgbClr val="9FE770"/>
                </a:solidFill>
                <a:latin typeface="Tahoma"/>
                <a:ea typeface="+mj-ea"/>
                <a:cs typeface="Tahoma"/>
              </a:rPr>
              <a:t>CURRENT CAPACITY </a:t>
            </a:r>
            <a:r>
              <a:rPr lang="en-US" sz="5500" b="1" kern="0" spc="-15" dirty="0">
                <a:solidFill>
                  <a:srgbClr val="163300"/>
                </a:solidFill>
                <a:latin typeface="Tahoma"/>
                <a:ea typeface="+mj-ea"/>
                <a:cs typeface="Tahoma"/>
              </a:rPr>
              <a:t>FOR TYPE_THREE CASES</a:t>
            </a:r>
            <a:endParaRPr lang="en-US" sz="5500" b="1" kern="0" dirty="0">
              <a:solidFill>
                <a:srgbClr val="163300"/>
              </a:solidFill>
              <a:latin typeface="Tahoma"/>
              <a:ea typeface="+mj-ea"/>
              <a:cs typeface="Tahoma"/>
            </a:endParaRPr>
          </a:p>
        </p:txBody>
      </p:sp>
      <p:graphicFrame>
        <p:nvGraphicFramePr>
          <p:cNvPr id="42" name="Table 41">
            <a:extLst>
              <a:ext uri="{FF2B5EF4-FFF2-40B4-BE49-F238E27FC236}">
                <a16:creationId xmlns:a16="http://schemas.microsoft.com/office/drawing/2014/main" id="{4986615F-609E-923D-AA14-C164CB5ACEDF}"/>
              </a:ext>
            </a:extLst>
          </p:cNvPr>
          <p:cNvGraphicFramePr>
            <a:graphicFrameLocks noGrp="1"/>
          </p:cNvGraphicFramePr>
          <p:nvPr>
            <p:extLst>
              <p:ext uri="{D42A27DB-BD31-4B8C-83A1-F6EECF244321}">
                <p14:modId xmlns:p14="http://schemas.microsoft.com/office/powerpoint/2010/main" val="254928886"/>
              </p:ext>
            </p:extLst>
          </p:nvPr>
        </p:nvGraphicFramePr>
        <p:xfrm>
          <a:off x="8123438" y="4367841"/>
          <a:ext cx="7644063" cy="914400"/>
        </p:xfrm>
        <a:graphic>
          <a:graphicData uri="http://schemas.openxmlformats.org/drawingml/2006/table">
            <a:tbl>
              <a:tblPr>
                <a:tableStyleId>{69C7853C-536D-4A76-A0AE-DD22124D55A5}</a:tableStyleId>
              </a:tblPr>
              <a:tblGrid>
                <a:gridCol w="5129463">
                  <a:extLst>
                    <a:ext uri="{9D8B030D-6E8A-4147-A177-3AD203B41FA5}">
                      <a16:colId xmlns:a16="http://schemas.microsoft.com/office/drawing/2014/main" val="917716250"/>
                    </a:ext>
                  </a:extLst>
                </a:gridCol>
                <a:gridCol w="2514600">
                  <a:extLst>
                    <a:ext uri="{9D8B030D-6E8A-4147-A177-3AD203B41FA5}">
                      <a16:colId xmlns:a16="http://schemas.microsoft.com/office/drawing/2014/main" val="3820680598"/>
                    </a:ext>
                  </a:extLst>
                </a:gridCol>
              </a:tblGrid>
              <a:tr h="457200">
                <a:tc>
                  <a:txBody>
                    <a:bodyPr/>
                    <a:lstStyle/>
                    <a:p>
                      <a:pPr algn="just"/>
                      <a:r>
                        <a:rPr lang="en-IN" sz="2000" b="1" dirty="0">
                          <a:latin typeface="Tahoma" panose="020B0604030504040204" pitchFamily="34" charset="0"/>
                          <a:ea typeface="Tahoma" panose="020B0604030504040204" pitchFamily="34" charset="0"/>
                          <a:cs typeface="Tahoma" panose="020B0604030504040204" pitchFamily="34" charset="0"/>
                        </a:rPr>
                        <a:t>Metric</a:t>
                      </a:r>
                      <a:endParaRPr lang="en-IN" sz="20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just"/>
                      <a:r>
                        <a:rPr lang="en-IN" sz="2000" b="1" dirty="0">
                          <a:latin typeface="Tahoma" panose="020B0604030504040204" pitchFamily="34" charset="0"/>
                          <a:ea typeface="Tahoma" panose="020B0604030504040204" pitchFamily="34" charset="0"/>
                          <a:cs typeface="Tahoma" panose="020B0604030504040204" pitchFamily="34" charset="0"/>
                        </a:rPr>
                        <a:t>Value</a:t>
                      </a:r>
                      <a:endParaRPr lang="en-IN" sz="2000"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875845711"/>
                  </a:ext>
                </a:extLst>
              </a:tr>
              <a:tr h="457200">
                <a:tc>
                  <a:txBody>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Current TYPE_THREE Cases per Associate</a:t>
                      </a:r>
                      <a:endParaRPr lang="en-IN" sz="20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just"/>
                      <a:r>
                        <a:rPr lang="en-IN" sz="2000" dirty="0">
                          <a:latin typeface="Tahoma" panose="020B0604030504040204" pitchFamily="34" charset="0"/>
                          <a:ea typeface="Tahoma" panose="020B0604030504040204" pitchFamily="34" charset="0"/>
                          <a:cs typeface="Tahoma" panose="020B0604030504040204" pitchFamily="34" charset="0"/>
                        </a:rPr>
                        <a:t>23.97 (~24)</a:t>
                      </a:r>
                    </a:p>
                  </a:txBody>
                  <a:tcPr anchor="ctr"/>
                </a:tc>
                <a:extLst>
                  <a:ext uri="{0D108BD9-81ED-4DB2-BD59-A6C34878D82A}">
                    <a16:rowId xmlns:a16="http://schemas.microsoft.com/office/drawing/2014/main" val="3800645231"/>
                  </a:ext>
                </a:extLst>
              </a:tr>
            </a:tbl>
          </a:graphicData>
        </a:graphic>
      </p:graphicFrame>
      <p:sp>
        <p:nvSpPr>
          <p:cNvPr id="43" name="Rectangle 4">
            <a:extLst>
              <a:ext uri="{FF2B5EF4-FFF2-40B4-BE49-F238E27FC236}">
                <a16:creationId xmlns:a16="http://schemas.microsoft.com/office/drawing/2014/main" id="{EF5C04A8-8FEA-97C3-2CA1-C44D37CDDD5A}"/>
              </a:ext>
            </a:extLst>
          </p:cNvPr>
          <p:cNvSpPr>
            <a:spLocks noChangeArrowheads="1"/>
          </p:cNvSpPr>
          <p:nvPr/>
        </p:nvSpPr>
        <p:spPr bwMode="auto">
          <a:xfrm>
            <a:off x="469603" y="5832276"/>
            <a:ext cx="4884155"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OBJECTIVE: </a:t>
            </a:r>
            <a:endParaRPr lang="en-US" sz="2000" b="1" dirty="0">
              <a:latin typeface="Tahoma" panose="020B0604030504040204" pitchFamily="34" charset="0"/>
              <a:ea typeface="Tahoma" panose="020B0604030504040204" pitchFamily="34" charset="0"/>
              <a:cs typeface="Tahoma" panose="020B0604030504040204" pitchFamily="34" charset="0"/>
            </a:endParaRPr>
          </a:p>
          <a:p>
            <a:pPr marR="0" lvl="0" algn="just" defTabSz="914400" rtl="0" eaLnBrk="0" fontAlgn="base" latinLnBrk="0" hangingPunct="0">
              <a:lnSpc>
                <a:spcPct val="100000"/>
              </a:lnSpc>
              <a:spcBef>
                <a:spcPct val="0"/>
              </a:spcBef>
              <a:spcAft>
                <a:spcPct val="0"/>
              </a:spcAft>
              <a:buClrTx/>
              <a:buSzTx/>
              <a:tabLst/>
            </a:pPr>
            <a:r>
              <a:rPr lang="en-US" sz="2000" dirty="0">
                <a:latin typeface="Tahoma" panose="020B0604030504040204" pitchFamily="34" charset="0"/>
                <a:ea typeface="Tahoma" panose="020B0604030504040204" pitchFamily="34" charset="0"/>
                <a:cs typeface="Tahoma" panose="020B0604030504040204" pitchFamily="34" charset="0"/>
              </a:rPr>
              <a:t>To establish the current workload capacity of TYPE_THREE cases handled per associate in January 2022 as a baseline for scaling.</a:t>
            </a:r>
            <a:endParaRPr lang="en-US" altLang="en-US" sz="1900" b="1" dirty="0">
              <a:latin typeface="Tahoma" panose="020B0604030504040204" pitchFamily="34" charset="0"/>
              <a:ea typeface="Tahoma" panose="020B0604030504040204" pitchFamily="34" charset="0"/>
              <a:cs typeface="Tahoma" panose="020B0604030504040204" pitchFamily="34" charset="0"/>
            </a:endParaRPr>
          </a:p>
        </p:txBody>
      </p:sp>
      <p:sp>
        <p:nvSpPr>
          <p:cNvPr id="44" name="Rectangle 4">
            <a:extLst>
              <a:ext uri="{FF2B5EF4-FFF2-40B4-BE49-F238E27FC236}">
                <a16:creationId xmlns:a16="http://schemas.microsoft.com/office/drawing/2014/main" id="{29C34FEC-2369-4F12-BFC8-688D730FE58A}"/>
              </a:ext>
            </a:extLst>
          </p:cNvPr>
          <p:cNvSpPr>
            <a:spLocks noChangeArrowheads="1"/>
          </p:cNvSpPr>
          <p:nvPr/>
        </p:nvSpPr>
        <p:spPr bwMode="auto">
          <a:xfrm>
            <a:off x="6341763" y="8011061"/>
            <a:ext cx="1106003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000" b="1" dirty="0">
                <a:latin typeface="Tahoma" panose="020B0604030504040204" pitchFamily="34" charset="0"/>
                <a:ea typeface="Tahoma" panose="020B0604030504040204" pitchFamily="34" charset="0"/>
                <a:cs typeface="Tahoma" panose="020B0604030504040204" pitchFamily="34" charset="0"/>
              </a:rPr>
              <a:t>CONCLUSION:</a:t>
            </a:r>
          </a:p>
          <a:p>
            <a:pPr algn="just"/>
            <a:endParaRPr lang="en-US" sz="2000" b="1" dirty="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The current handling capacity (24 cases per associate) will be used to estimate the team size needed for increased workload.</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sp>
        <p:nvSpPr>
          <p:cNvPr id="6" name="Rectangle 4">
            <a:extLst>
              <a:ext uri="{FF2B5EF4-FFF2-40B4-BE49-F238E27FC236}">
                <a16:creationId xmlns:a16="http://schemas.microsoft.com/office/drawing/2014/main" id="{A157A2F3-AA7D-D572-7F97-3F022A41566D}"/>
              </a:ext>
            </a:extLst>
          </p:cNvPr>
          <p:cNvSpPr>
            <a:spLocks noChangeArrowheads="1"/>
          </p:cNvSpPr>
          <p:nvPr/>
        </p:nvSpPr>
        <p:spPr bwMode="auto">
          <a:xfrm>
            <a:off x="6312053" y="3924300"/>
            <a:ext cx="115935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Output Summary Table</a:t>
            </a:r>
            <a:endParaRPr kumimoji="0" lang="en-US" altLang="en-US" sz="20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7" name="Rectangle 4">
            <a:extLst>
              <a:ext uri="{FF2B5EF4-FFF2-40B4-BE49-F238E27FC236}">
                <a16:creationId xmlns:a16="http://schemas.microsoft.com/office/drawing/2014/main" id="{9AB5A500-91D8-AF55-D5AD-86963D0893A6}"/>
              </a:ext>
            </a:extLst>
          </p:cNvPr>
          <p:cNvSpPr>
            <a:spLocks noChangeArrowheads="1"/>
          </p:cNvSpPr>
          <p:nvPr/>
        </p:nvSpPr>
        <p:spPr bwMode="auto">
          <a:xfrm>
            <a:off x="6346615" y="5856524"/>
            <a:ext cx="1108934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000" b="1" dirty="0">
                <a:latin typeface="Tahoma" panose="020B0604030504040204" pitchFamily="34" charset="0"/>
                <a:ea typeface="Tahoma" panose="020B0604030504040204" pitchFamily="34" charset="0"/>
                <a:cs typeface="Tahoma" panose="020B0604030504040204" pitchFamily="34" charset="0"/>
              </a:rPr>
              <a:t>KEY INSIGHTS:</a:t>
            </a:r>
          </a:p>
          <a:p>
            <a:pPr algn="just"/>
            <a:endParaRPr lang="en-US" sz="2000" b="1" dirty="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Baseline Workload</a:t>
            </a:r>
            <a:r>
              <a:rPr lang="en-US" sz="2000" dirty="0">
                <a:latin typeface="Tahoma" panose="020B0604030504040204" pitchFamily="34" charset="0"/>
                <a:ea typeface="Tahoma" panose="020B0604030504040204" pitchFamily="34" charset="0"/>
                <a:cs typeface="Tahoma" panose="020B0604030504040204" pitchFamily="34" charset="0"/>
              </a:rPr>
              <a:t>: In January 2022, each associate handled an average of </a:t>
            </a:r>
            <a:r>
              <a:rPr lang="en-US" sz="2000" b="1" dirty="0">
                <a:latin typeface="Tahoma" panose="020B0604030504040204" pitchFamily="34" charset="0"/>
                <a:ea typeface="Tahoma" panose="020B0604030504040204" pitchFamily="34" charset="0"/>
                <a:cs typeface="Tahoma" panose="020B0604030504040204" pitchFamily="34" charset="0"/>
              </a:rPr>
              <a:t>~24 TYPE_THREE cases</a:t>
            </a:r>
            <a:r>
              <a:rPr lang="en-US" sz="2000" dirty="0">
                <a:latin typeface="Tahoma" panose="020B0604030504040204" pitchFamily="34" charset="0"/>
                <a:ea typeface="Tahoma" panose="020B0604030504040204" pitchFamily="34" charset="0"/>
                <a:cs typeface="Tahoma" panose="020B0604030504040204" pitchFamily="34" charset="0"/>
              </a:rPr>
              <a:t>.</a:t>
            </a:r>
          </a:p>
          <a:p>
            <a:pPr marL="342900"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This average will serve as the basis for estimating capacity requirements for a 5x increase in workload.</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a:extLst>
              <a:ext uri="{FF2B5EF4-FFF2-40B4-BE49-F238E27FC236}">
                <a16:creationId xmlns:a16="http://schemas.microsoft.com/office/drawing/2014/main" id="{B9DB0657-3171-5A70-FE86-DAC38809C86D}"/>
              </a:ext>
            </a:extLst>
          </p:cNvPr>
          <p:cNvSpPr>
            <a:spLocks noChangeArrowheads="1"/>
          </p:cNvSpPr>
          <p:nvPr/>
        </p:nvSpPr>
        <p:spPr bwMode="auto">
          <a:xfrm>
            <a:off x="6209047" y="710914"/>
            <a:ext cx="115935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sz="2000" b="1" dirty="0">
                <a:latin typeface="Tahoma" panose="020B0604030504040204" pitchFamily="34" charset="0"/>
                <a:ea typeface="Tahoma" panose="020B0604030504040204" pitchFamily="34" charset="0"/>
                <a:cs typeface="Tahoma" panose="020B0604030504040204" pitchFamily="34" charset="0"/>
              </a:rPr>
              <a:t>Python Code: </a:t>
            </a:r>
            <a:r>
              <a:rPr lang="en-US" sz="2000" dirty="0">
                <a:latin typeface="Tahoma" panose="020B0604030504040204" pitchFamily="34" charset="0"/>
                <a:ea typeface="Tahoma" panose="020B0604030504040204" pitchFamily="34" charset="0"/>
                <a:cs typeface="Tahoma" panose="020B0604030504040204" pitchFamily="34" charset="0"/>
              </a:rPr>
              <a:t>Determining TYPE_THREE Cases in January 2022</a:t>
            </a:r>
            <a:endParaRPr kumimoji="0" lang="en-US" altLang="en-US" sz="20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0" name="Picture 9">
            <a:extLst>
              <a:ext uri="{FF2B5EF4-FFF2-40B4-BE49-F238E27FC236}">
                <a16:creationId xmlns:a16="http://schemas.microsoft.com/office/drawing/2014/main" id="{0D27B240-124B-42F1-2E9B-408F728DF903}"/>
              </a:ext>
            </a:extLst>
          </p:cNvPr>
          <p:cNvPicPr>
            <a:picLocks noChangeAspect="1"/>
          </p:cNvPicPr>
          <p:nvPr/>
        </p:nvPicPr>
        <p:blipFill>
          <a:blip r:embed="rId2"/>
          <a:stretch>
            <a:fillRect/>
          </a:stretch>
        </p:blipFill>
        <p:spPr>
          <a:xfrm>
            <a:off x="6861318" y="1469999"/>
            <a:ext cx="10574637" cy="1898389"/>
          </a:xfrm>
          <a:prstGeom prst="rect">
            <a:avLst/>
          </a:prstGeom>
          <a:ln>
            <a:noFill/>
          </a:ln>
          <a:effectLst>
            <a:outerShdw blurRad="292100" dist="139700" dir="2700000" algn="tl" rotWithShape="0">
              <a:srgbClr val="333333">
                <a:alpha val="65000"/>
              </a:srgbClr>
            </a:outerShdw>
          </a:effectLst>
        </p:spPr>
      </p:pic>
      <p:sp>
        <p:nvSpPr>
          <p:cNvPr id="12" name="Slide Number Placeholder 11">
            <a:extLst>
              <a:ext uri="{FF2B5EF4-FFF2-40B4-BE49-F238E27FC236}">
                <a16:creationId xmlns:a16="http://schemas.microsoft.com/office/drawing/2014/main" id="{15B6E746-3394-3081-1878-383FA6855026}"/>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39</a:t>
            </a:fld>
            <a:endParaRPr lang="en-IN" spc="10" dirty="0"/>
          </a:p>
        </p:txBody>
      </p:sp>
    </p:spTree>
    <p:extLst>
      <p:ext uri="{BB962C8B-B14F-4D97-AF65-F5344CB8AC3E}">
        <p14:creationId xmlns:p14="http://schemas.microsoft.com/office/powerpoint/2010/main" val="4111410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9B7E3-D407-E098-C990-2C4EB827F9B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FF91546-D166-5786-42EB-77F8F486BB02}"/>
              </a:ext>
            </a:extLst>
          </p:cNvPr>
          <p:cNvSpPr txBox="1"/>
          <p:nvPr/>
        </p:nvSpPr>
        <p:spPr>
          <a:xfrm>
            <a:off x="972203" y="2870905"/>
            <a:ext cx="5979795" cy="4244752"/>
          </a:xfrm>
          <a:prstGeom prst="rect">
            <a:avLst/>
          </a:prstGeom>
        </p:spPr>
        <p:txBody>
          <a:bodyPr vert="horz" wrap="square" lIns="0" tIns="12700" rIns="0" bIns="0" rtlCol="0">
            <a:spAutoFit/>
          </a:bodyPr>
          <a:lstStyle/>
          <a:p>
            <a:pPr marL="12700" marR="5080">
              <a:lnSpc>
                <a:spcPct val="100000"/>
              </a:lnSpc>
              <a:spcBef>
                <a:spcPts val="100"/>
              </a:spcBef>
            </a:pPr>
            <a:r>
              <a:rPr lang="en-IN" sz="5500" b="1" spc="25" dirty="0">
                <a:solidFill>
                  <a:srgbClr val="163300"/>
                </a:solidFill>
                <a:latin typeface="Tahoma"/>
                <a:cs typeface="Tahoma"/>
              </a:rPr>
              <a:t>PYTHON</a:t>
            </a:r>
            <a:r>
              <a:rPr sz="5500" b="1" spc="25" dirty="0">
                <a:solidFill>
                  <a:srgbClr val="163300"/>
                </a:solidFill>
                <a:latin typeface="Tahoma"/>
                <a:cs typeface="Tahoma"/>
              </a:rPr>
              <a:t> </a:t>
            </a:r>
            <a:r>
              <a:rPr lang="en-IN" sz="5500" b="1" spc="-15" dirty="0">
                <a:solidFill>
                  <a:srgbClr val="9FE770"/>
                </a:solidFill>
                <a:latin typeface="Tahoma"/>
                <a:cs typeface="Tahoma"/>
              </a:rPr>
              <a:t>Libraries</a:t>
            </a:r>
            <a:r>
              <a:rPr sz="5500" b="1" spc="-15" dirty="0">
                <a:solidFill>
                  <a:srgbClr val="9FE770"/>
                </a:solidFill>
                <a:latin typeface="Tahoma"/>
                <a:cs typeface="Tahoma"/>
              </a:rPr>
              <a:t> </a:t>
            </a:r>
            <a:r>
              <a:rPr sz="5500" b="1" spc="-10" dirty="0">
                <a:solidFill>
                  <a:srgbClr val="9FE770"/>
                </a:solidFill>
                <a:latin typeface="Tahoma"/>
                <a:cs typeface="Tahoma"/>
              </a:rPr>
              <a:t> </a:t>
            </a:r>
            <a:r>
              <a:rPr lang="en-IN" sz="5500" b="1" spc="10" dirty="0">
                <a:solidFill>
                  <a:srgbClr val="9FE770"/>
                </a:solidFill>
                <a:latin typeface="Tahoma"/>
                <a:cs typeface="Tahoma"/>
              </a:rPr>
              <a:t>used</a:t>
            </a:r>
            <a:r>
              <a:rPr lang="en-IN" sz="5500" b="1" spc="25" dirty="0">
                <a:solidFill>
                  <a:srgbClr val="163300"/>
                </a:solidFill>
                <a:latin typeface="Tahoma"/>
                <a:cs typeface="Tahoma"/>
              </a:rPr>
              <a:t> for Data Processing &amp; Visualization</a:t>
            </a:r>
            <a:r>
              <a:rPr sz="5500" b="1" spc="-120" dirty="0">
                <a:solidFill>
                  <a:srgbClr val="163300"/>
                </a:solidFill>
                <a:latin typeface="Tahoma"/>
                <a:cs typeface="Tahoma"/>
              </a:rPr>
              <a:t>.</a:t>
            </a:r>
            <a:endParaRPr sz="5500" dirty="0">
              <a:latin typeface="Tahoma"/>
              <a:cs typeface="Tahoma"/>
            </a:endParaRPr>
          </a:p>
        </p:txBody>
      </p:sp>
      <p:sp>
        <p:nvSpPr>
          <p:cNvPr id="16" name="object 16">
            <a:extLst>
              <a:ext uri="{FF2B5EF4-FFF2-40B4-BE49-F238E27FC236}">
                <a16:creationId xmlns:a16="http://schemas.microsoft.com/office/drawing/2014/main" id="{6C4CB30F-1ED4-8EB4-60BF-D3159DB944D8}"/>
              </a:ext>
            </a:extLst>
          </p:cNvPr>
          <p:cNvSpPr txBox="1"/>
          <p:nvPr/>
        </p:nvSpPr>
        <p:spPr>
          <a:xfrm>
            <a:off x="17671912" y="9665607"/>
            <a:ext cx="415290" cy="366395"/>
          </a:xfrm>
          <a:prstGeom prst="rect">
            <a:avLst/>
          </a:prstGeom>
        </p:spPr>
        <p:txBody>
          <a:bodyPr vert="horz" wrap="square" lIns="0" tIns="0" rIns="0" bIns="0" rtlCol="0">
            <a:spAutoFit/>
          </a:bodyPr>
          <a:lstStyle/>
          <a:p>
            <a:pPr marL="38100">
              <a:lnSpc>
                <a:spcPts val="2755"/>
              </a:lnSpc>
            </a:pPr>
            <a:fld id="{81D60167-4931-47E6-BA6A-407CBD079E47}" type="slidenum">
              <a:rPr sz="2400" dirty="0">
                <a:solidFill>
                  <a:srgbClr val="2E4368"/>
                </a:solidFill>
                <a:latin typeface="Arial MT"/>
                <a:cs typeface="Arial MT"/>
              </a:rPr>
              <a:t>4</a:t>
            </a:fld>
            <a:endParaRPr sz="2400">
              <a:latin typeface="Arial MT"/>
              <a:cs typeface="Arial MT"/>
            </a:endParaRPr>
          </a:p>
        </p:txBody>
      </p:sp>
      <p:graphicFrame>
        <p:nvGraphicFramePr>
          <p:cNvPr id="18" name="Table 17">
            <a:extLst>
              <a:ext uri="{FF2B5EF4-FFF2-40B4-BE49-F238E27FC236}">
                <a16:creationId xmlns:a16="http://schemas.microsoft.com/office/drawing/2014/main" id="{0E7EF045-FF9A-71F0-6854-A686FDCFCB0C}"/>
              </a:ext>
            </a:extLst>
          </p:cNvPr>
          <p:cNvGraphicFramePr>
            <a:graphicFrameLocks noGrp="1"/>
          </p:cNvGraphicFramePr>
          <p:nvPr>
            <p:extLst>
              <p:ext uri="{D42A27DB-BD31-4B8C-83A1-F6EECF244321}">
                <p14:modId xmlns:p14="http://schemas.microsoft.com/office/powerpoint/2010/main" val="2956767232"/>
              </p:ext>
            </p:extLst>
          </p:nvPr>
        </p:nvGraphicFramePr>
        <p:xfrm>
          <a:off x="7692570" y="1697278"/>
          <a:ext cx="10394632" cy="6892443"/>
        </p:xfrm>
        <a:graphic>
          <a:graphicData uri="http://schemas.openxmlformats.org/drawingml/2006/table">
            <a:tbl>
              <a:tblPr firstRow="1" bandRow="1">
                <a:tableStyleId>{F5AB1C69-6EDB-4FF4-983F-18BD219EF322}</a:tableStyleId>
              </a:tblPr>
              <a:tblGrid>
                <a:gridCol w="2175709">
                  <a:extLst>
                    <a:ext uri="{9D8B030D-6E8A-4147-A177-3AD203B41FA5}">
                      <a16:colId xmlns:a16="http://schemas.microsoft.com/office/drawing/2014/main" val="1170542379"/>
                    </a:ext>
                  </a:extLst>
                </a:gridCol>
                <a:gridCol w="2715016">
                  <a:extLst>
                    <a:ext uri="{9D8B030D-6E8A-4147-A177-3AD203B41FA5}">
                      <a16:colId xmlns:a16="http://schemas.microsoft.com/office/drawing/2014/main" val="3890799772"/>
                    </a:ext>
                  </a:extLst>
                </a:gridCol>
                <a:gridCol w="2905249">
                  <a:extLst>
                    <a:ext uri="{9D8B030D-6E8A-4147-A177-3AD203B41FA5}">
                      <a16:colId xmlns:a16="http://schemas.microsoft.com/office/drawing/2014/main" val="1183543678"/>
                    </a:ext>
                  </a:extLst>
                </a:gridCol>
                <a:gridCol w="2598658">
                  <a:extLst>
                    <a:ext uri="{9D8B030D-6E8A-4147-A177-3AD203B41FA5}">
                      <a16:colId xmlns:a16="http://schemas.microsoft.com/office/drawing/2014/main" val="330524670"/>
                    </a:ext>
                  </a:extLst>
                </a:gridCol>
              </a:tblGrid>
              <a:tr h="855867">
                <a:tc>
                  <a:txBody>
                    <a:bodyPr/>
                    <a:lstStyle/>
                    <a:p>
                      <a:pPr algn="ctr"/>
                      <a:r>
                        <a:rPr lang="en-IN" sz="2000" dirty="0">
                          <a:solidFill>
                            <a:schemeClr val="tx1"/>
                          </a:solidFill>
                          <a:latin typeface="Tahoma" panose="020B0604030504040204" pitchFamily="34" charset="0"/>
                          <a:ea typeface="Tahoma" panose="020B0604030504040204" pitchFamily="34" charset="0"/>
                          <a:cs typeface="Tahoma" panose="020B0604030504040204" pitchFamily="34" charset="0"/>
                        </a:rPr>
                        <a:t>LIBRARY</a:t>
                      </a:r>
                    </a:p>
                  </a:txBody>
                  <a:tcPr/>
                </a:tc>
                <a:tc>
                  <a:txBody>
                    <a:bodyPr/>
                    <a:lstStyle/>
                    <a:p>
                      <a:pPr algn="ctr"/>
                      <a:r>
                        <a:rPr lang="en-IN" sz="2000" b="1" dirty="0">
                          <a:solidFill>
                            <a:schemeClr val="tx1"/>
                          </a:solidFill>
                          <a:latin typeface="Tahoma" panose="020B0604030504040204" pitchFamily="34" charset="0"/>
                          <a:ea typeface="Tahoma" panose="020B0604030504040204" pitchFamily="34" charset="0"/>
                          <a:cs typeface="Tahoma" panose="020B0604030504040204" pitchFamily="34" charset="0"/>
                        </a:rPr>
                        <a:t>IMPORT SYNTAX</a:t>
                      </a:r>
                    </a:p>
                  </a:txBody>
                  <a:tcPr/>
                </a:tc>
                <a:tc>
                  <a:txBody>
                    <a:bodyPr/>
                    <a:lstStyle/>
                    <a:p>
                      <a:pPr marL="0" algn="ctr"/>
                      <a:r>
                        <a:rPr lang="en-IN" sz="2000" b="1" dirty="0">
                          <a:solidFill>
                            <a:schemeClr val="tx1"/>
                          </a:solidFill>
                          <a:latin typeface="Tahoma" panose="020B0604030504040204" pitchFamily="34" charset="0"/>
                          <a:ea typeface="Tahoma" panose="020B0604030504040204" pitchFamily="34" charset="0"/>
                          <a:cs typeface="Tahoma" panose="020B0604030504040204" pitchFamily="34" charset="0"/>
                        </a:rPr>
                        <a:t>PURPOSE</a:t>
                      </a:r>
                    </a:p>
                  </a:txBody>
                  <a:tcPr/>
                </a:tc>
                <a:tc>
                  <a:txBody>
                    <a:bodyPr/>
                    <a:lstStyle/>
                    <a:p>
                      <a:pPr marL="0" algn="ctr"/>
                      <a:r>
                        <a:rPr lang="en-IN" sz="2000" b="1" dirty="0">
                          <a:solidFill>
                            <a:schemeClr val="tx1"/>
                          </a:solidFill>
                          <a:latin typeface="Tahoma" panose="020B0604030504040204" pitchFamily="34" charset="0"/>
                          <a:ea typeface="Tahoma" panose="020B0604030504040204" pitchFamily="34" charset="0"/>
                          <a:cs typeface="Tahoma" panose="020B0604030504040204" pitchFamily="34" charset="0"/>
                        </a:rPr>
                        <a:t>NOTES</a:t>
                      </a:r>
                    </a:p>
                  </a:txBody>
                  <a:tcPr/>
                </a:tc>
                <a:extLst>
                  <a:ext uri="{0D108BD9-81ED-4DB2-BD59-A6C34878D82A}">
                    <a16:rowId xmlns:a16="http://schemas.microsoft.com/office/drawing/2014/main" val="4123923152"/>
                  </a:ext>
                </a:extLst>
              </a:tr>
              <a:tr h="1509144">
                <a:tc>
                  <a:txBody>
                    <a:bodyPr/>
                    <a:lstStyle/>
                    <a:p>
                      <a:pPr algn="ctr"/>
                      <a:r>
                        <a:rPr lang="en-IN" sz="2000" b="1" dirty="0">
                          <a:latin typeface="Tahoma" panose="020B0604030504040204" pitchFamily="34" charset="0"/>
                          <a:ea typeface="Tahoma" panose="020B0604030504040204" pitchFamily="34" charset="0"/>
                          <a:cs typeface="Tahoma" panose="020B0604030504040204" pitchFamily="34" charset="0"/>
                        </a:rPr>
                        <a:t>Pandas</a:t>
                      </a:r>
                    </a:p>
                  </a:txBody>
                  <a:tcPr/>
                </a:tc>
                <a:tc>
                  <a:txBody>
                    <a:bodyPr/>
                    <a:lstStyle/>
                    <a:p>
                      <a:pPr algn="ctr"/>
                      <a:r>
                        <a:rPr lang="en-IN" sz="2000" dirty="0">
                          <a:highlight>
                            <a:srgbClr val="C0C0C0"/>
                          </a:highlight>
                          <a:latin typeface="Tahoma" panose="020B0604030504040204" pitchFamily="34" charset="0"/>
                          <a:ea typeface="Tahoma" panose="020B0604030504040204" pitchFamily="34" charset="0"/>
                          <a:cs typeface="Tahoma" panose="020B0604030504040204" pitchFamily="34" charset="0"/>
                        </a:rPr>
                        <a:t>import pandas as pd</a:t>
                      </a:r>
                    </a:p>
                  </a:txBody>
                  <a:tcPr/>
                </a:tc>
                <a:tc>
                  <a:txBody>
                    <a:bodyPr/>
                    <a:lstStyle/>
                    <a:p>
                      <a:pPr algn="ctr"/>
                      <a:r>
                        <a:rPr lang="en-US" sz="2000" dirty="0">
                          <a:latin typeface="Tahoma" panose="020B0604030504040204" pitchFamily="34" charset="0"/>
                          <a:ea typeface="Tahoma" panose="020B0604030504040204" pitchFamily="34" charset="0"/>
                          <a:cs typeface="Tahoma" panose="020B0604030504040204" pitchFamily="34" charset="0"/>
                        </a:rPr>
                        <a:t>Data filtering, grouping, workload calculations</a:t>
                      </a:r>
                      <a:endParaRPr lang="en-IN" sz="20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IN" sz="2000" dirty="0">
                          <a:latin typeface="Tahoma" panose="020B0604030504040204" pitchFamily="34" charset="0"/>
                          <a:ea typeface="Tahoma" panose="020B0604030504040204" pitchFamily="34" charset="0"/>
                          <a:cs typeface="Tahoma" panose="020B0604030504040204" pitchFamily="34" charset="0"/>
                        </a:rPr>
                        <a:t>Essential for efficient data manipulation</a:t>
                      </a:r>
                    </a:p>
                  </a:txBody>
                  <a:tcPr/>
                </a:tc>
                <a:extLst>
                  <a:ext uri="{0D108BD9-81ED-4DB2-BD59-A6C34878D82A}">
                    <a16:rowId xmlns:a16="http://schemas.microsoft.com/office/drawing/2014/main" val="2389105210"/>
                  </a:ext>
                </a:extLst>
              </a:tr>
              <a:tr h="1509144">
                <a:tc>
                  <a:txBody>
                    <a:bodyPr/>
                    <a:lstStyle/>
                    <a:p>
                      <a:pPr algn="ctr"/>
                      <a:r>
                        <a:rPr lang="en-IN" sz="2000" b="1" dirty="0" err="1">
                          <a:latin typeface="Tahoma" panose="020B0604030504040204" pitchFamily="34" charset="0"/>
                          <a:ea typeface="Tahoma" panose="020B0604030504040204" pitchFamily="34" charset="0"/>
                          <a:cs typeface="Tahoma" panose="020B0604030504040204" pitchFamily="34" charset="0"/>
                        </a:rPr>
                        <a:t>MatplotLib</a:t>
                      </a:r>
                      <a:endParaRPr lang="en-IN" sz="2000" b="1"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2000" dirty="0">
                          <a:highlight>
                            <a:srgbClr val="C0C0C0"/>
                          </a:highlight>
                          <a:latin typeface="Tahoma" panose="020B0604030504040204" pitchFamily="34" charset="0"/>
                          <a:ea typeface="Tahoma" panose="020B0604030504040204" pitchFamily="34" charset="0"/>
                          <a:cs typeface="Tahoma" panose="020B0604030504040204" pitchFamily="34" charset="0"/>
                        </a:rPr>
                        <a:t>import </a:t>
                      </a:r>
                      <a:r>
                        <a:rPr lang="en-US" sz="2000" dirty="0" err="1">
                          <a:highlight>
                            <a:srgbClr val="C0C0C0"/>
                          </a:highlight>
                          <a:latin typeface="Tahoma" panose="020B0604030504040204" pitchFamily="34" charset="0"/>
                          <a:ea typeface="Tahoma" panose="020B0604030504040204" pitchFamily="34" charset="0"/>
                          <a:cs typeface="Tahoma" panose="020B0604030504040204" pitchFamily="34" charset="0"/>
                        </a:rPr>
                        <a:t>matplotlib.pyplot</a:t>
                      </a:r>
                      <a:r>
                        <a:rPr lang="en-US" sz="2000" dirty="0">
                          <a:highlight>
                            <a:srgbClr val="C0C0C0"/>
                          </a:highlight>
                          <a:latin typeface="Tahoma" panose="020B0604030504040204" pitchFamily="34" charset="0"/>
                          <a:ea typeface="Tahoma" panose="020B0604030504040204" pitchFamily="34" charset="0"/>
                          <a:cs typeface="Tahoma" panose="020B0604030504040204" pitchFamily="34" charset="0"/>
                        </a:rPr>
                        <a:t> as </a:t>
                      </a:r>
                      <a:r>
                        <a:rPr lang="en-US" sz="2000" dirty="0" err="1">
                          <a:highlight>
                            <a:srgbClr val="C0C0C0"/>
                          </a:highlight>
                          <a:latin typeface="Tahoma" panose="020B0604030504040204" pitchFamily="34" charset="0"/>
                          <a:ea typeface="Tahoma" panose="020B0604030504040204" pitchFamily="34" charset="0"/>
                          <a:cs typeface="Tahoma" panose="020B0604030504040204" pitchFamily="34" charset="0"/>
                        </a:rPr>
                        <a:t>plt</a:t>
                      </a:r>
                      <a:endParaRPr lang="en-IN" sz="2000" dirty="0">
                        <a:highlight>
                          <a:srgbClr val="C0C0C0"/>
                        </a:highlight>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2000" dirty="0">
                          <a:latin typeface="Tahoma" panose="020B0604030504040204" pitchFamily="34" charset="0"/>
                          <a:ea typeface="Tahoma" panose="020B0604030504040204" pitchFamily="34" charset="0"/>
                          <a:cs typeface="Tahoma" panose="020B0604030504040204" pitchFamily="34" charset="0"/>
                        </a:rPr>
                        <a:t>Visualizations to support insights and decisions</a:t>
                      </a:r>
                      <a:endParaRPr lang="en-IN" sz="20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2000" dirty="0">
                          <a:latin typeface="Tahoma" panose="020B0604030504040204" pitchFamily="34" charset="0"/>
                          <a:ea typeface="Tahoma" panose="020B0604030504040204" pitchFamily="34" charset="0"/>
                          <a:cs typeface="Tahoma" panose="020B0604030504040204" pitchFamily="34" charset="0"/>
                        </a:rPr>
                        <a:t>Clear visualizations of key metrics</a:t>
                      </a:r>
                      <a:endParaRPr lang="en-IN" sz="200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839187162"/>
                  </a:ext>
                </a:extLst>
              </a:tr>
              <a:tr h="1509144">
                <a:tc>
                  <a:txBody>
                    <a:bodyPr/>
                    <a:lstStyle/>
                    <a:p>
                      <a:pPr algn="ctr"/>
                      <a:r>
                        <a:rPr lang="en-IN" sz="2000" b="1" dirty="0">
                          <a:latin typeface="Tahoma" panose="020B0604030504040204" pitchFamily="34" charset="0"/>
                          <a:ea typeface="Tahoma" panose="020B0604030504040204" pitchFamily="34" charset="0"/>
                          <a:cs typeface="Tahoma" panose="020B0604030504040204" pitchFamily="34" charset="0"/>
                        </a:rPr>
                        <a:t>Seaborn</a:t>
                      </a:r>
                    </a:p>
                  </a:txBody>
                  <a:tcPr/>
                </a:tc>
                <a:tc>
                  <a:txBody>
                    <a:bodyPr/>
                    <a:lstStyle/>
                    <a:p>
                      <a:pPr algn="ctr"/>
                      <a:r>
                        <a:rPr lang="en-IN" sz="2000" dirty="0">
                          <a:highlight>
                            <a:srgbClr val="C0C0C0"/>
                          </a:highlight>
                          <a:latin typeface="Tahoma" panose="020B0604030504040204" pitchFamily="34" charset="0"/>
                          <a:ea typeface="Tahoma" panose="020B0604030504040204" pitchFamily="34" charset="0"/>
                          <a:cs typeface="Tahoma" panose="020B0604030504040204" pitchFamily="34" charset="0"/>
                        </a:rPr>
                        <a:t>import seaborn as </a:t>
                      </a:r>
                      <a:r>
                        <a:rPr lang="en-IN" sz="2000" dirty="0" err="1">
                          <a:highlight>
                            <a:srgbClr val="C0C0C0"/>
                          </a:highlight>
                          <a:latin typeface="Tahoma" panose="020B0604030504040204" pitchFamily="34" charset="0"/>
                          <a:ea typeface="Tahoma" panose="020B0604030504040204" pitchFamily="34" charset="0"/>
                          <a:cs typeface="Tahoma" panose="020B0604030504040204" pitchFamily="34" charset="0"/>
                        </a:rPr>
                        <a:t>sns</a:t>
                      </a:r>
                      <a:endParaRPr lang="en-IN" sz="2000" dirty="0">
                        <a:highlight>
                          <a:srgbClr val="C0C0C0"/>
                        </a:highlight>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IN" sz="2000" dirty="0">
                          <a:latin typeface="Tahoma" panose="020B0604030504040204" pitchFamily="34" charset="0"/>
                          <a:ea typeface="Tahoma" panose="020B0604030504040204" pitchFamily="34" charset="0"/>
                          <a:cs typeface="Tahoma" panose="020B0604030504040204" pitchFamily="34" charset="0"/>
                        </a:rPr>
                        <a:t>Advanced data visualizations</a:t>
                      </a:r>
                    </a:p>
                  </a:txBody>
                  <a:tcPr/>
                </a:tc>
                <a:tc>
                  <a:txBody>
                    <a:bodyPr/>
                    <a:lstStyle/>
                    <a:p>
                      <a:pPr algn="ctr"/>
                      <a:r>
                        <a:rPr lang="en-US" sz="2000" dirty="0">
                          <a:latin typeface="Tahoma" panose="020B0604030504040204" pitchFamily="34" charset="0"/>
                          <a:ea typeface="Tahoma" panose="020B0604030504040204" pitchFamily="34" charset="0"/>
                          <a:cs typeface="Tahoma" panose="020B0604030504040204" pitchFamily="34" charset="0"/>
                        </a:rPr>
                        <a:t>Enhanced clarity with appealing aesthetics</a:t>
                      </a:r>
                      <a:endParaRPr lang="en-IN" sz="200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686560927"/>
                  </a:ext>
                </a:extLst>
              </a:tr>
              <a:tr h="1509144">
                <a:tc>
                  <a:txBody>
                    <a:bodyPr/>
                    <a:lstStyle/>
                    <a:p>
                      <a:pPr algn="ctr"/>
                      <a:r>
                        <a:rPr lang="en-IN" sz="2000" b="1" dirty="0">
                          <a:latin typeface="Tahoma" panose="020B0604030504040204" pitchFamily="34" charset="0"/>
                          <a:ea typeface="Tahoma" panose="020B0604030504040204" pitchFamily="34" charset="0"/>
                          <a:cs typeface="Tahoma" panose="020B0604030504040204" pitchFamily="34" charset="0"/>
                        </a:rPr>
                        <a:t>Numpy</a:t>
                      </a:r>
                    </a:p>
                  </a:txBody>
                  <a:tcPr/>
                </a:tc>
                <a:tc>
                  <a:txBody>
                    <a:bodyPr/>
                    <a:lstStyle/>
                    <a:p>
                      <a:pPr algn="ctr"/>
                      <a:r>
                        <a:rPr lang="en-IN" sz="2000" dirty="0">
                          <a:highlight>
                            <a:srgbClr val="C0C0C0"/>
                          </a:highlight>
                          <a:latin typeface="Tahoma" panose="020B0604030504040204" pitchFamily="34" charset="0"/>
                          <a:ea typeface="Tahoma" panose="020B0604030504040204" pitchFamily="34" charset="0"/>
                          <a:cs typeface="Tahoma" panose="020B0604030504040204" pitchFamily="34" charset="0"/>
                        </a:rPr>
                        <a:t>import </a:t>
                      </a:r>
                      <a:r>
                        <a:rPr lang="en-IN" sz="2000" dirty="0" err="1">
                          <a:highlight>
                            <a:srgbClr val="C0C0C0"/>
                          </a:highlight>
                          <a:latin typeface="Tahoma" panose="020B0604030504040204" pitchFamily="34" charset="0"/>
                          <a:ea typeface="Tahoma" panose="020B0604030504040204" pitchFamily="34" charset="0"/>
                          <a:cs typeface="Tahoma" panose="020B0604030504040204" pitchFamily="34" charset="0"/>
                        </a:rPr>
                        <a:t>numpy</a:t>
                      </a:r>
                      <a:r>
                        <a:rPr lang="en-IN" sz="2000" dirty="0">
                          <a:highlight>
                            <a:srgbClr val="C0C0C0"/>
                          </a:highlight>
                          <a:latin typeface="Tahoma" panose="020B0604030504040204" pitchFamily="34" charset="0"/>
                          <a:ea typeface="Tahoma" panose="020B0604030504040204" pitchFamily="34" charset="0"/>
                          <a:cs typeface="Tahoma" panose="020B0604030504040204" pitchFamily="34" charset="0"/>
                        </a:rPr>
                        <a:t> as np</a:t>
                      </a:r>
                    </a:p>
                  </a:txBody>
                  <a:tcPr/>
                </a:tc>
                <a:tc>
                  <a:txBody>
                    <a:bodyPr/>
                    <a:lstStyle/>
                    <a:p>
                      <a:pPr algn="ctr"/>
                      <a:r>
                        <a:rPr lang="en-US" sz="2000" dirty="0">
                          <a:latin typeface="Tahoma" panose="020B0604030504040204" pitchFamily="34" charset="0"/>
                          <a:ea typeface="Tahoma" panose="020B0604030504040204" pitchFamily="34" charset="0"/>
                          <a:cs typeface="Tahoma" panose="020B0604030504040204" pitchFamily="34" charset="0"/>
                        </a:rPr>
                        <a:t>Calculations for workload distribution, averages</a:t>
                      </a:r>
                      <a:endParaRPr lang="en-IN" sz="20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IN" sz="2000" dirty="0">
                          <a:latin typeface="Tahoma" panose="020B0604030504040204" pitchFamily="34" charset="0"/>
                          <a:ea typeface="Tahoma" panose="020B0604030504040204" pitchFamily="34" charset="0"/>
                          <a:cs typeface="Tahoma" panose="020B0604030504040204" pitchFamily="34" charset="0"/>
                        </a:rPr>
                        <a:t>Crucial for statistical insights</a:t>
                      </a:r>
                    </a:p>
                  </a:txBody>
                  <a:tcPr/>
                </a:tc>
                <a:extLst>
                  <a:ext uri="{0D108BD9-81ED-4DB2-BD59-A6C34878D82A}">
                    <a16:rowId xmlns:a16="http://schemas.microsoft.com/office/drawing/2014/main" val="2221892920"/>
                  </a:ext>
                </a:extLst>
              </a:tr>
            </a:tbl>
          </a:graphicData>
        </a:graphic>
      </p:graphicFrame>
      <p:sp>
        <p:nvSpPr>
          <p:cNvPr id="4" name="Slide Number Placeholder 3">
            <a:extLst>
              <a:ext uri="{FF2B5EF4-FFF2-40B4-BE49-F238E27FC236}">
                <a16:creationId xmlns:a16="http://schemas.microsoft.com/office/drawing/2014/main" id="{BA5E2CD5-02A5-1862-29D8-59011E6CCFB3}"/>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4</a:t>
            </a:fld>
            <a:endParaRPr lang="en-IN" spc="10" dirty="0"/>
          </a:p>
        </p:txBody>
      </p:sp>
    </p:spTree>
    <p:extLst>
      <p:ext uri="{BB962C8B-B14F-4D97-AF65-F5344CB8AC3E}">
        <p14:creationId xmlns:p14="http://schemas.microsoft.com/office/powerpoint/2010/main" val="1618745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44AB6-B79E-D701-ADDA-FDFB09B461A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8C2583A-F543-BCEF-C9A3-8D47A9E78D11}"/>
              </a:ext>
            </a:extLst>
          </p:cNvPr>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chemeClr val="accent4">
              <a:lumMod val="60000"/>
              <a:lumOff val="40000"/>
            </a:schemeClr>
          </a:solidFill>
        </p:spPr>
        <p:txBody>
          <a:bodyPr wrap="square" lIns="0" tIns="0" rIns="0" bIns="0" rtlCol="0"/>
          <a:lstStyle/>
          <a:p>
            <a:endParaRPr/>
          </a:p>
        </p:txBody>
      </p:sp>
      <p:graphicFrame>
        <p:nvGraphicFramePr>
          <p:cNvPr id="5" name="Table 4">
            <a:extLst>
              <a:ext uri="{FF2B5EF4-FFF2-40B4-BE49-F238E27FC236}">
                <a16:creationId xmlns:a16="http://schemas.microsoft.com/office/drawing/2014/main" id="{9115203E-1E06-910F-273A-6242DB71D4A2}"/>
              </a:ext>
            </a:extLst>
          </p:cNvPr>
          <p:cNvGraphicFramePr>
            <a:graphicFrameLocks noGrp="1"/>
          </p:cNvGraphicFramePr>
          <p:nvPr>
            <p:extLst>
              <p:ext uri="{D42A27DB-BD31-4B8C-83A1-F6EECF244321}">
                <p14:modId xmlns:p14="http://schemas.microsoft.com/office/powerpoint/2010/main" val="368153327"/>
              </p:ext>
            </p:extLst>
          </p:nvPr>
        </p:nvGraphicFramePr>
        <p:xfrm>
          <a:off x="6252272" y="2051206"/>
          <a:ext cx="4494156" cy="2865009"/>
        </p:xfrm>
        <a:graphic>
          <a:graphicData uri="http://schemas.openxmlformats.org/drawingml/2006/table">
            <a:tbl>
              <a:tblPr>
                <a:tableStyleId>{775DCB02-9BB8-47FD-8907-85C794F793BA}</a:tableStyleId>
              </a:tblPr>
              <a:tblGrid>
                <a:gridCol w="2278226">
                  <a:extLst>
                    <a:ext uri="{9D8B030D-6E8A-4147-A177-3AD203B41FA5}">
                      <a16:colId xmlns:a16="http://schemas.microsoft.com/office/drawing/2014/main" val="4091430213"/>
                    </a:ext>
                  </a:extLst>
                </a:gridCol>
                <a:gridCol w="2215930">
                  <a:extLst>
                    <a:ext uri="{9D8B030D-6E8A-4147-A177-3AD203B41FA5}">
                      <a16:colId xmlns:a16="http://schemas.microsoft.com/office/drawing/2014/main" val="992290380"/>
                    </a:ext>
                  </a:extLst>
                </a:gridCol>
              </a:tblGrid>
              <a:tr h="1001131">
                <a:tc>
                  <a:txBody>
                    <a:bodyPr/>
                    <a:lstStyle/>
                    <a:p>
                      <a:pPr algn="ctr"/>
                      <a:r>
                        <a:rPr lang="en-IN" sz="1900" b="1" dirty="0">
                          <a:solidFill>
                            <a:schemeClr val="dk1"/>
                          </a:solidFill>
                          <a:latin typeface="Tahoma" panose="020B0604030504040204" pitchFamily="34" charset="0"/>
                          <a:ea typeface="Tahoma" panose="020B0604030504040204" pitchFamily="34" charset="0"/>
                          <a:cs typeface="Tahoma" panose="020B0604030504040204" pitchFamily="34" charset="0"/>
                        </a:rPr>
                        <a:t>Scenario</a:t>
                      </a:r>
                      <a:endParaRPr lang="en-IN" sz="1900" dirty="0">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4">
                        <a:lumMod val="60000"/>
                        <a:lumOff val="40000"/>
                      </a:schemeClr>
                    </a:solidFill>
                  </a:tcPr>
                </a:tc>
                <a:tc>
                  <a:txBody>
                    <a:bodyPr/>
                    <a:lstStyle/>
                    <a:p>
                      <a:pPr algn="ctr"/>
                      <a:r>
                        <a:rPr lang="en-IN" sz="1900" b="1" dirty="0">
                          <a:latin typeface="Tahoma" panose="020B0604030504040204" pitchFamily="34" charset="0"/>
                          <a:ea typeface="Tahoma" panose="020B0604030504040204" pitchFamily="34" charset="0"/>
                          <a:cs typeface="Tahoma" panose="020B0604030504040204" pitchFamily="34" charset="0"/>
                        </a:rPr>
                        <a:t>Avg. Cases Per Associate</a:t>
                      </a:r>
                      <a:endParaRPr lang="en-IN" sz="1900" dirty="0">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4">
                        <a:lumMod val="60000"/>
                        <a:lumOff val="40000"/>
                      </a:schemeClr>
                    </a:solidFill>
                  </a:tcPr>
                </a:tc>
                <a:extLst>
                  <a:ext uri="{0D108BD9-81ED-4DB2-BD59-A6C34878D82A}">
                    <a16:rowId xmlns:a16="http://schemas.microsoft.com/office/drawing/2014/main" val="3199718813"/>
                  </a:ext>
                </a:extLst>
              </a:tr>
              <a:tr h="862747">
                <a:tc>
                  <a:txBody>
                    <a:bodyPr/>
                    <a:lstStyle/>
                    <a:p>
                      <a:pPr algn="ctr"/>
                      <a:r>
                        <a:rPr lang="en-IN" sz="1900" dirty="0">
                          <a:latin typeface="Tahoma" panose="020B0604030504040204" pitchFamily="34" charset="0"/>
                          <a:ea typeface="Tahoma" panose="020B0604030504040204" pitchFamily="34" charset="0"/>
                          <a:cs typeface="Tahoma" panose="020B0604030504040204" pitchFamily="34" charset="0"/>
                        </a:rPr>
                        <a:t>Current (Jan 2022)</a:t>
                      </a:r>
                    </a:p>
                  </a:txBody>
                  <a:tcPr anchor="ctr"/>
                </a:tc>
                <a:tc>
                  <a:txBody>
                    <a:bodyPr/>
                    <a:lstStyle/>
                    <a:p>
                      <a:pPr algn="ctr"/>
                      <a:r>
                        <a:rPr lang="en-IN" sz="1900" dirty="0">
                          <a:latin typeface="Tahoma" panose="020B0604030504040204" pitchFamily="34" charset="0"/>
                          <a:ea typeface="Tahoma" panose="020B0604030504040204" pitchFamily="34" charset="0"/>
                          <a:cs typeface="Tahoma" panose="020B0604030504040204" pitchFamily="34" charset="0"/>
                        </a:rPr>
                        <a:t>23.97 (~24)</a:t>
                      </a:r>
                    </a:p>
                  </a:txBody>
                  <a:tcPr anchor="ctr"/>
                </a:tc>
                <a:extLst>
                  <a:ext uri="{0D108BD9-81ED-4DB2-BD59-A6C34878D82A}">
                    <a16:rowId xmlns:a16="http://schemas.microsoft.com/office/drawing/2014/main" val="4254295104"/>
                  </a:ext>
                </a:extLst>
              </a:tr>
              <a:tr h="1001131">
                <a:tc>
                  <a:txBody>
                    <a:bodyPr/>
                    <a:lstStyle/>
                    <a:p>
                      <a:pPr algn="ctr"/>
                      <a:r>
                        <a:rPr lang="en-IN" sz="1900" dirty="0">
                          <a:latin typeface="Tahoma" panose="020B0604030504040204" pitchFamily="34" charset="0"/>
                          <a:ea typeface="Tahoma" panose="020B0604030504040204" pitchFamily="34" charset="0"/>
                          <a:cs typeface="Tahoma" panose="020B0604030504040204" pitchFamily="34" charset="0"/>
                        </a:rPr>
                        <a:t>Required (5x Increase)</a:t>
                      </a:r>
                    </a:p>
                  </a:txBody>
                  <a:tcPr anchor="ctr"/>
                </a:tc>
                <a:tc>
                  <a:txBody>
                    <a:bodyPr/>
                    <a:lstStyle/>
                    <a:p>
                      <a:pPr algn="ctr"/>
                      <a:r>
                        <a:rPr lang="en-IN" sz="1900" dirty="0">
                          <a:latin typeface="Tahoma" panose="020B0604030504040204" pitchFamily="34" charset="0"/>
                          <a:ea typeface="Tahoma" panose="020B0604030504040204" pitchFamily="34" charset="0"/>
                          <a:cs typeface="Tahoma" panose="020B0604030504040204" pitchFamily="34" charset="0"/>
                        </a:rPr>
                        <a:t>119.87 (~120)</a:t>
                      </a:r>
                    </a:p>
                  </a:txBody>
                  <a:tcPr anchor="ctr"/>
                </a:tc>
                <a:extLst>
                  <a:ext uri="{0D108BD9-81ED-4DB2-BD59-A6C34878D82A}">
                    <a16:rowId xmlns:a16="http://schemas.microsoft.com/office/drawing/2014/main" val="1407288541"/>
                  </a:ext>
                </a:extLst>
              </a:tr>
            </a:tbl>
          </a:graphicData>
        </a:graphic>
      </p:graphicFrame>
      <p:sp>
        <p:nvSpPr>
          <p:cNvPr id="6" name="Rectangle 4">
            <a:extLst>
              <a:ext uri="{FF2B5EF4-FFF2-40B4-BE49-F238E27FC236}">
                <a16:creationId xmlns:a16="http://schemas.microsoft.com/office/drawing/2014/main" id="{7DCC2AEF-9E2C-88AC-E480-216554289928}"/>
              </a:ext>
            </a:extLst>
          </p:cNvPr>
          <p:cNvSpPr>
            <a:spLocks noChangeArrowheads="1"/>
          </p:cNvSpPr>
          <p:nvPr/>
        </p:nvSpPr>
        <p:spPr bwMode="auto">
          <a:xfrm>
            <a:off x="6252272" y="671003"/>
            <a:ext cx="1156297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sz="2000" b="1" dirty="0">
                <a:latin typeface="Tahoma" panose="020B0604030504040204" pitchFamily="34" charset="0"/>
                <a:ea typeface="Tahoma" panose="020B0604030504040204" pitchFamily="34" charset="0"/>
                <a:cs typeface="Tahoma" panose="020B0604030504040204" pitchFamily="34" charset="0"/>
              </a:rPr>
              <a:t>Current vs. Estimated TYPE_THREE cases per associate</a:t>
            </a:r>
            <a:r>
              <a:rPr lang="en-US" sz="2000" dirty="0">
                <a:latin typeface="Tahoma" panose="020B0604030504040204" pitchFamily="34" charset="0"/>
                <a:ea typeface="Tahoma" panose="020B0604030504040204" pitchFamily="34" charset="0"/>
                <a:cs typeface="Tahoma" panose="020B0604030504040204" pitchFamily="34" charset="0"/>
              </a:rPr>
              <a:t> (Bar Chart): Demonstrates the substantial increase in workload each associate would face</a:t>
            </a:r>
            <a:endPar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0" name="object 2">
            <a:extLst>
              <a:ext uri="{FF2B5EF4-FFF2-40B4-BE49-F238E27FC236}">
                <a16:creationId xmlns:a16="http://schemas.microsoft.com/office/drawing/2014/main" id="{4ABB1010-1A18-9F95-FF2F-26CFFB121B6C}"/>
              </a:ext>
            </a:extLst>
          </p:cNvPr>
          <p:cNvSpPr/>
          <p:nvPr/>
        </p:nvSpPr>
        <p:spPr>
          <a:xfrm>
            <a:off x="-19050" y="0"/>
            <a:ext cx="6112821"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a:p>
        </p:txBody>
      </p:sp>
      <p:sp>
        <p:nvSpPr>
          <p:cNvPr id="11" name="object 3">
            <a:extLst>
              <a:ext uri="{FF2B5EF4-FFF2-40B4-BE49-F238E27FC236}">
                <a16:creationId xmlns:a16="http://schemas.microsoft.com/office/drawing/2014/main" id="{713DFDDF-98A5-4350-8901-09BE1C8BDD4C}"/>
              </a:ext>
            </a:extLst>
          </p:cNvPr>
          <p:cNvSpPr txBox="1">
            <a:spLocks/>
          </p:cNvSpPr>
          <p:nvPr/>
        </p:nvSpPr>
        <p:spPr>
          <a:xfrm>
            <a:off x="351311" y="513174"/>
            <a:ext cx="5439888" cy="3872855"/>
          </a:xfrm>
          <a:prstGeom prst="rect">
            <a:avLst/>
          </a:prstGeom>
        </p:spPr>
        <p:txBody>
          <a:bodyPr vert="horz" wrap="square" lIns="0" tIns="12700" rIns="0" bIns="0" rtlCol="0">
            <a:spAutoFit/>
          </a:bodyPr>
          <a:lstStyle>
            <a:lvl1pPr>
              <a:defRPr sz="5200" b="1" i="0">
                <a:solidFill>
                  <a:srgbClr val="163300"/>
                </a:solidFill>
                <a:latin typeface="Tahoma"/>
                <a:ea typeface="+mj-ea"/>
                <a:cs typeface="Tahoma"/>
              </a:defRPr>
            </a:lvl1pPr>
          </a:lstStyle>
          <a:p>
            <a:pPr marL="12700" algn="l">
              <a:spcBef>
                <a:spcPts val="100"/>
              </a:spcBef>
            </a:pPr>
            <a:r>
              <a:rPr lang="en-IN" sz="5000" kern="0" dirty="0"/>
              <a:t>ESTIMATING </a:t>
            </a:r>
            <a:r>
              <a:rPr lang="en-IN" sz="5000" kern="0" spc="-15" dirty="0">
                <a:solidFill>
                  <a:srgbClr val="9FE770"/>
                </a:solidFill>
              </a:rPr>
              <a:t>REQUIRED</a:t>
            </a:r>
          </a:p>
          <a:p>
            <a:pPr marL="12700" algn="l">
              <a:spcBef>
                <a:spcPts val="100"/>
              </a:spcBef>
            </a:pPr>
            <a:r>
              <a:rPr lang="en-IN" sz="5000" kern="0" spc="-15" dirty="0">
                <a:solidFill>
                  <a:srgbClr val="9FE770"/>
                </a:solidFill>
              </a:rPr>
              <a:t>CAPACITY</a:t>
            </a:r>
            <a:r>
              <a:rPr lang="en-IN" sz="5000" kern="0" dirty="0"/>
              <a:t> FOR A 5X WORKLOAD INCREASE</a:t>
            </a:r>
          </a:p>
        </p:txBody>
      </p:sp>
      <p:sp>
        <p:nvSpPr>
          <p:cNvPr id="15" name="Rectangle 4">
            <a:extLst>
              <a:ext uri="{FF2B5EF4-FFF2-40B4-BE49-F238E27FC236}">
                <a16:creationId xmlns:a16="http://schemas.microsoft.com/office/drawing/2014/main" id="{27366010-512A-B9C0-5C70-A36D3E063F65}"/>
              </a:ext>
            </a:extLst>
          </p:cNvPr>
          <p:cNvSpPr>
            <a:spLocks noChangeArrowheads="1"/>
          </p:cNvSpPr>
          <p:nvPr/>
        </p:nvSpPr>
        <p:spPr bwMode="auto">
          <a:xfrm>
            <a:off x="317416" y="6674795"/>
            <a:ext cx="54398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OBJECTIVE:</a:t>
            </a:r>
          </a:p>
          <a:p>
            <a:pPr marR="0" lvl="0" algn="just" defTabSz="914400" rtl="0" eaLnBrk="0" fontAlgn="base" latinLnBrk="0" hangingPunct="0">
              <a:lnSpc>
                <a:spcPct val="100000"/>
              </a:lnSpc>
              <a:spcBef>
                <a:spcPct val="0"/>
              </a:spcBef>
              <a:spcAft>
                <a:spcPct val="0"/>
              </a:spcAft>
              <a:buClrTx/>
              <a:buSzTx/>
              <a:tabLst/>
            </a:pPr>
            <a:r>
              <a:rPr lang="en-US" sz="2000" dirty="0">
                <a:latin typeface="Tahoma" panose="020B0604030504040204" pitchFamily="34" charset="0"/>
                <a:ea typeface="Tahoma" panose="020B0604030504040204" pitchFamily="34" charset="0"/>
                <a:cs typeface="Tahoma" panose="020B0604030504040204" pitchFamily="34" charset="0"/>
              </a:rPr>
              <a:t>Calculate the increased number of cases each associate would need to handle to meet the 5x workload.</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4">
            <a:extLst>
              <a:ext uri="{FF2B5EF4-FFF2-40B4-BE49-F238E27FC236}">
                <a16:creationId xmlns:a16="http://schemas.microsoft.com/office/drawing/2014/main" id="{0D6B6FE3-13F8-E995-CD0E-8BA63E58FF77}"/>
              </a:ext>
            </a:extLst>
          </p:cNvPr>
          <p:cNvSpPr>
            <a:spLocks noChangeArrowheads="1"/>
          </p:cNvSpPr>
          <p:nvPr/>
        </p:nvSpPr>
        <p:spPr bwMode="auto">
          <a:xfrm>
            <a:off x="317416" y="5022882"/>
            <a:ext cx="54398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000" b="1"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Metric 1: REQUIRED CASES PER ASSOCIATE FOR 5X INCREASE</a:t>
            </a:r>
          </a:p>
        </p:txBody>
      </p:sp>
      <p:sp>
        <p:nvSpPr>
          <p:cNvPr id="8" name="Rectangle 4">
            <a:extLst>
              <a:ext uri="{FF2B5EF4-FFF2-40B4-BE49-F238E27FC236}">
                <a16:creationId xmlns:a16="http://schemas.microsoft.com/office/drawing/2014/main" id="{8E303242-6987-CB1A-70A7-89F44729694D}"/>
              </a:ext>
            </a:extLst>
          </p:cNvPr>
          <p:cNvSpPr>
            <a:spLocks noChangeArrowheads="1"/>
          </p:cNvSpPr>
          <p:nvPr/>
        </p:nvSpPr>
        <p:spPr bwMode="auto">
          <a:xfrm>
            <a:off x="6252272" y="6286500"/>
            <a:ext cx="1108934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000" b="1" dirty="0">
                <a:latin typeface="Tahoma" panose="020B0604030504040204" pitchFamily="34" charset="0"/>
                <a:ea typeface="Tahoma" panose="020B0604030504040204" pitchFamily="34" charset="0"/>
                <a:cs typeface="Tahoma" panose="020B0604030504040204" pitchFamily="34" charset="0"/>
              </a:rPr>
              <a:t>KEY INSIGHTS:</a:t>
            </a:r>
          </a:p>
          <a:p>
            <a:pPr algn="just"/>
            <a:endParaRPr lang="en-US" sz="2000" b="1" dirty="0">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Current Average</a:t>
            </a:r>
            <a:r>
              <a:rPr lang="en-US" sz="2000" dirty="0">
                <a:latin typeface="Tahoma" panose="020B0604030504040204" pitchFamily="34" charset="0"/>
                <a:ea typeface="Tahoma" panose="020B0604030504040204" pitchFamily="34" charset="0"/>
                <a:cs typeface="Tahoma" panose="020B0604030504040204" pitchFamily="34" charset="0"/>
              </a:rPr>
              <a:t>: 24 cases per associate in January 2022.This average will serve as the basis for estimating capacity requirements for a 5x increase in workload.</a:t>
            </a:r>
          </a:p>
          <a:p>
            <a:pPr marL="800100" lvl="1"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Required Capacity</a:t>
            </a:r>
            <a:r>
              <a:rPr lang="en-US" sz="2000" dirty="0">
                <a:latin typeface="Tahoma" panose="020B0604030504040204" pitchFamily="34" charset="0"/>
                <a:ea typeface="Tahoma" panose="020B0604030504040204" pitchFamily="34" charset="0"/>
                <a:cs typeface="Tahoma" panose="020B0604030504040204" pitchFamily="34" charset="0"/>
              </a:rPr>
              <a:t>: Associates would need to handle approximately </a:t>
            </a:r>
            <a:r>
              <a:rPr lang="en-US" sz="2000" b="1" dirty="0">
                <a:latin typeface="Tahoma" panose="020B0604030504040204" pitchFamily="34" charset="0"/>
                <a:ea typeface="Tahoma" panose="020B0604030504040204" pitchFamily="34" charset="0"/>
                <a:cs typeface="Tahoma" panose="020B0604030504040204" pitchFamily="34" charset="0"/>
              </a:rPr>
              <a:t>120 cases</a:t>
            </a:r>
            <a:r>
              <a:rPr lang="en-US" sz="2000" dirty="0">
                <a:latin typeface="Tahoma" panose="020B0604030504040204" pitchFamily="34" charset="0"/>
                <a:ea typeface="Tahoma" panose="020B0604030504040204" pitchFamily="34" charset="0"/>
                <a:cs typeface="Tahoma" panose="020B0604030504040204" pitchFamily="34" charset="0"/>
              </a:rPr>
              <a:t> per month under a 5x workload scenario.</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sp>
        <p:nvSpPr>
          <p:cNvPr id="9" name="Rectangle 4">
            <a:extLst>
              <a:ext uri="{FF2B5EF4-FFF2-40B4-BE49-F238E27FC236}">
                <a16:creationId xmlns:a16="http://schemas.microsoft.com/office/drawing/2014/main" id="{C238A496-2F69-1250-5F73-18E9C1DF7B9E}"/>
              </a:ext>
            </a:extLst>
          </p:cNvPr>
          <p:cNvSpPr>
            <a:spLocks noChangeArrowheads="1"/>
          </p:cNvSpPr>
          <p:nvPr/>
        </p:nvSpPr>
        <p:spPr bwMode="auto">
          <a:xfrm>
            <a:off x="6252272" y="8468261"/>
            <a:ext cx="1108934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000" b="1" dirty="0">
                <a:latin typeface="Tahoma" panose="020B0604030504040204" pitchFamily="34" charset="0"/>
                <a:ea typeface="Tahoma" panose="020B0604030504040204" pitchFamily="34" charset="0"/>
                <a:cs typeface="Tahoma" panose="020B0604030504040204" pitchFamily="34" charset="0"/>
              </a:rPr>
              <a:t>CONCLUSION:</a:t>
            </a:r>
          </a:p>
          <a:p>
            <a:pPr algn="just"/>
            <a:endParaRPr lang="en-US" sz="2000" b="1" dirty="0">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A 5x workload increase would significantly raise each associate’s case volume, requiring either increased productivity or additional resources.</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pic>
        <p:nvPicPr>
          <p:cNvPr id="6148" name="Picture 4">
            <a:extLst>
              <a:ext uri="{FF2B5EF4-FFF2-40B4-BE49-F238E27FC236}">
                <a16:creationId xmlns:a16="http://schemas.microsoft.com/office/drawing/2014/main" id="{F5963996-F844-7A69-1A6F-25606B773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9126" y="1661446"/>
            <a:ext cx="7181458" cy="4625054"/>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13">
            <a:extLst>
              <a:ext uri="{FF2B5EF4-FFF2-40B4-BE49-F238E27FC236}">
                <a16:creationId xmlns:a16="http://schemas.microsoft.com/office/drawing/2014/main" id="{17F7A912-98EC-2D77-B5D7-89AD163D528E}"/>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40</a:t>
            </a:fld>
            <a:endParaRPr lang="en-IN" spc="10" dirty="0"/>
          </a:p>
        </p:txBody>
      </p:sp>
    </p:spTree>
    <p:extLst>
      <p:ext uri="{BB962C8B-B14F-4D97-AF65-F5344CB8AC3E}">
        <p14:creationId xmlns:p14="http://schemas.microsoft.com/office/powerpoint/2010/main" val="1240702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72875-F87D-33CF-C20D-1B6E47DA7A5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1FAD44D-BED6-BEAC-4D59-B94DFEA9ECE3}"/>
              </a:ext>
            </a:extLst>
          </p:cNvPr>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chemeClr val="accent4">
              <a:lumMod val="60000"/>
              <a:lumOff val="40000"/>
            </a:schemeClr>
          </a:solidFill>
        </p:spPr>
        <p:txBody>
          <a:bodyPr wrap="square" lIns="0" tIns="0" rIns="0" bIns="0" rtlCol="0"/>
          <a:lstStyle/>
          <a:p>
            <a:endParaRPr/>
          </a:p>
        </p:txBody>
      </p:sp>
      <p:graphicFrame>
        <p:nvGraphicFramePr>
          <p:cNvPr id="5" name="Table 4">
            <a:extLst>
              <a:ext uri="{FF2B5EF4-FFF2-40B4-BE49-F238E27FC236}">
                <a16:creationId xmlns:a16="http://schemas.microsoft.com/office/drawing/2014/main" id="{7360932B-E4F1-52FE-AC00-73E6A446E315}"/>
              </a:ext>
            </a:extLst>
          </p:cNvPr>
          <p:cNvGraphicFramePr>
            <a:graphicFrameLocks noGrp="1"/>
          </p:cNvGraphicFramePr>
          <p:nvPr>
            <p:extLst>
              <p:ext uri="{D42A27DB-BD31-4B8C-83A1-F6EECF244321}">
                <p14:modId xmlns:p14="http://schemas.microsoft.com/office/powerpoint/2010/main" val="1376623266"/>
              </p:ext>
            </p:extLst>
          </p:nvPr>
        </p:nvGraphicFramePr>
        <p:xfrm>
          <a:off x="6252272" y="2051206"/>
          <a:ext cx="4494156" cy="2865009"/>
        </p:xfrm>
        <a:graphic>
          <a:graphicData uri="http://schemas.openxmlformats.org/drawingml/2006/table">
            <a:tbl>
              <a:tblPr>
                <a:tableStyleId>{775DCB02-9BB8-47FD-8907-85C794F793BA}</a:tableStyleId>
              </a:tblPr>
              <a:tblGrid>
                <a:gridCol w="2278226">
                  <a:extLst>
                    <a:ext uri="{9D8B030D-6E8A-4147-A177-3AD203B41FA5}">
                      <a16:colId xmlns:a16="http://schemas.microsoft.com/office/drawing/2014/main" val="4091430213"/>
                    </a:ext>
                  </a:extLst>
                </a:gridCol>
                <a:gridCol w="2215930">
                  <a:extLst>
                    <a:ext uri="{9D8B030D-6E8A-4147-A177-3AD203B41FA5}">
                      <a16:colId xmlns:a16="http://schemas.microsoft.com/office/drawing/2014/main" val="992290380"/>
                    </a:ext>
                  </a:extLst>
                </a:gridCol>
              </a:tblGrid>
              <a:tr h="1001131">
                <a:tc>
                  <a:txBody>
                    <a:bodyPr/>
                    <a:lstStyle/>
                    <a:p>
                      <a:pPr algn="ctr"/>
                      <a:r>
                        <a:rPr lang="en-IN" sz="1900" b="1" dirty="0">
                          <a:solidFill>
                            <a:schemeClr val="dk1"/>
                          </a:solidFill>
                          <a:latin typeface="Tahoma" panose="020B0604030504040204" pitchFamily="34" charset="0"/>
                          <a:ea typeface="Tahoma" panose="020B0604030504040204" pitchFamily="34" charset="0"/>
                          <a:cs typeface="Tahoma" panose="020B0604030504040204" pitchFamily="34" charset="0"/>
                        </a:rPr>
                        <a:t>Metric</a:t>
                      </a:r>
                      <a:endParaRPr lang="en-IN" sz="1900" dirty="0">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4">
                        <a:lumMod val="60000"/>
                        <a:lumOff val="40000"/>
                      </a:schemeClr>
                    </a:solidFill>
                  </a:tcPr>
                </a:tc>
                <a:tc>
                  <a:txBody>
                    <a:bodyPr/>
                    <a:lstStyle/>
                    <a:p>
                      <a:pPr algn="ctr"/>
                      <a:r>
                        <a:rPr lang="en-IN" sz="1900" b="1" dirty="0">
                          <a:latin typeface="Tahoma" panose="020B0604030504040204" pitchFamily="34" charset="0"/>
                          <a:ea typeface="Tahoma" panose="020B0604030504040204" pitchFamily="34" charset="0"/>
                          <a:cs typeface="Tahoma" panose="020B0604030504040204" pitchFamily="34" charset="0"/>
                        </a:rPr>
                        <a:t>Value</a:t>
                      </a:r>
                      <a:endParaRPr lang="en-IN" sz="1900" dirty="0">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4">
                        <a:lumMod val="60000"/>
                        <a:lumOff val="40000"/>
                      </a:schemeClr>
                    </a:solidFill>
                  </a:tcPr>
                </a:tc>
                <a:extLst>
                  <a:ext uri="{0D108BD9-81ED-4DB2-BD59-A6C34878D82A}">
                    <a16:rowId xmlns:a16="http://schemas.microsoft.com/office/drawing/2014/main" val="3199718813"/>
                  </a:ext>
                </a:extLst>
              </a:tr>
              <a:tr h="862747">
                <a:tc>
                  <a:txBody>
                    <a:bodyPr/>
                    <a:lstStyle/>
                    <a:p>
                      <a:pPr algn="ctr"/>
                      <a:r>
                        <a:rPr lang="en-IN" sz="1900" dirty="0">
                          <a:latin typeface="Tahoma" panose="020B0604030504040204" pitchFamily="34" charset="0"/>
                          <a:ea typeface="Tahoma" panose="020B0604030504040204" pitchFamily="34" charset="0"/>
                          <a:cs typeface="Tahoma" panose="020B0604030504040204" pitchFamily="34" charset="0"/>
                        </a:rPr>
                        <a:t>Current TYPE_THREE Team</a:t>
                      </a:r>
                    </a:p>
                  </a:txBody>
                  <a:tcPr anchor="ctr"/>
                </a:tc>
                <a:tc>
                  <a:txBody>
                    <a:bodyPr/>
                    <a:lstStyle/>
                    <a:p>
                      <a:pPr algn="ctr"/>
                      <a:r>
                        <a:rPr lang="en-IN" sz="1900" dirty="0">
                          <a:latin typeface="Tahoma" panose="020B0604030504040204" pitchFamily="34" charset="0"/>
                          <a:ea typeface="Tahoma" panose="020B0604030504040204" pitchFamily="34" charset="0"/>
                          <a:cs typeface="Tahoma" panose="020B0604030504040204" pitchFamily="34" charset="0"/>
                        </a:rPr>
                        <a:t>163</a:t>
                      </a:r>
                    </a:p>
                  </a:txBody>
                  <a:tcPr anchor="ctr"/>
                </a:tc>
                <a:extLst>
                  <a:ext uri="{0D108BD9-81ED-4DB2-BD59-A6C34878D82A}">
                    <a16:rowId xmlns:a16="http://schemas.microsoft.com/office/drawing/2014/main" val="4254295104"/>
                  </a:ext>
                </a:extLst>
              </a:tr>
              <a:tr h="1001131">
                <a:tc>
                  <a:txBody>
                    <a:bodyPr/>
                    <a:lstStyle/>
                    <a:p>
                      <a:pPr algn="ctr"/>
                      <a:r>
                        <a:rPr lang="en-IN" sz="1900" dirty="0">
                          <a:latin typeface="Tahoma" panose="020B0604030504040204" pitchFamily="34" charset="0"/>
                          <a:ea typeface="Tahoma" panose="020B0604030504040204" pitchFamily="34" charset="0"/>
                          <a:cs typeface="Tahoma" panose="020B0604030504040204" pitchFamily="34" charset="0"/>
                        </a:rPr>
                        <a:t>Required Team Size (5x)</a:t>
                      </a:r>
                    </a:p>
                  </a:txBody>
                  <a:tcPr anchor="ctr"/>
                </a:tc>
                <a:tc>
                  <a:txBody>
                    <a:bodyPr/>
                    <a:lstStyle/>
                    <a:p>
                      <a:pPr algn="ctr"/>
                      <a:r>
                        <a:rPr lang="en-IN" sz="1900" dirty="0">
                          <a:latin typeface="Tahoma" panose="020B0604030504040204" pitchFamily="34" charset="0"/>
                          <a:ea typeface="Tahoma" panose="020B0604030504040204" pitchFamily="34" charset="0"/>
                          <a:cs typeface="Tahoma" panose="020B0604030504040204" pitchFamily="34" charset="0"/>
                        </a:rPr>
                        <a:t>815</a:t>
                      </a:r>
                    </a:p>
                  </a:txBody>
                  <a:tcPr anchor="ctr"/>
                </a:tc>
                <a:extLst>
                  <a:ext uri="{0D108BD9-81ED-4DB2-BD59-A6C34878D82A}">
                    <a16:rowId xmlns:a16="http://schemas.microsoft.com/office/drawing/2014/main" val="1407288541"/>
                  </a:ext>
                </a:extLst>
              </a:tr>
            </a:tbl>
          </a:graphicData>
        </a:graphic>
      </p:graphicFrame>
      <p:sp>
        <p:nvSpPr>
          <p:cNvPr id="6" name="Rectangle 4">
            <a:extLst>
              <a:ext uri="{FF2B5EF4-FFF2-40B4-BE49-F238E27FC236}">
                <a16:creationId xmlns:a16="http://schemas.microsoft.com/office/drawing/2014/main" id="{EEFCE680-AEF5-4ED6-66D3-6BA1D0646756}"/>
              </a:ext>
            </a:extLst>
          </p:cNvPr>
          <p:cNvSpPr>
            <a:spLocks noChangeArrowheads="1"/>
          </p:cNvSpPr>
          <p:nvPr/>
        </p:nvSpPr>
        <p:spPr bwMode="auto">
          <a:xfrm>
            <a:off x="6269426" y="641443"/>
            <a:ext cx="1137016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sz="2000" b="1" dirty="0">
                <a:latin typeface="Tahoma" panose="020B0604030504040204" pitchFamily="34" charset="0"/>
                <a:ea typeface="Tahoma" panose="020B0604030504040204" pitchFamily="34" charset="0"/>
                <a:cs typeface="Tahoma" panose="020B0604030504040204" pitchFamily="34" charset="0"/>
              </a:rPr>
              <a:t>Current vs. Required TEAM_SIZE </a:t>
            </a:r>
            <a:r>
              <a:rPr lang="en-US" sz="2000" dirty="0">
                <a:latin typeface="Tahoma" panose="020B0604030504040204" pitchFamily="34" charset="0"/>
                <a:ea typeface="Tahoma" panose="020B0604030504040204" pitchFamily="34" charset="0"/>
                <a:cs typeface="Tahoma" panose="020B0604030504040204" pitchFamily="34" charset="0"/>
              </a:rPr>
              <a:t>(Bar Chart): Highlights the large increase in team size needed to meet the 100% increase in workload demand.</a:t>
            </a:r>
            <a:endPar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0" name="object 2">
            <a:extLst>
              <a:ext uri="{FF2B5EF4-FFF2-40B4-BE49-F238E27FC236}">
                <a16:creationId xmlns:a16="http://schemas.microsoft.com/office/drawing/2014/main" id="{212EEA2D-FF18-DA0B-C2C5-82120CCB4F0E}"/>
              </a:ext>
            </a:extLst>
          </p:cNvPr>
          <p:cNvSpPr/>
          <p:nvPr/>
        </p:nvSpPr>
        <p:spPr>
          <a:xfrm>
            <a:off x="-19050" y="0"/>
            <a:ext cx="6112821"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a:p>
        </p:txBody>
      </p:sp>
      <p:sp>
        <p:nvSpPr>
          <p:cNvPr id="11" name="object 3">
            <a:extLst>
              <a:ext uri="{FF2B5EF4-FFF2-40B4-BE49-F238E27FC236}">
                <a16:creationId xmlns:a16="http://schemas.microsoft.com/office/drawing/2014/main" id="{4180A217-D90F-2ECC-586B-C048F50F4795}"/>
              </a:ext>
            </a:extLst>
          </p:cNvPr>
          <p:cNvSpPr txBox="1">
            <a:spLocks/>
          </p:cNvSpPr>
          <p:nvPr/>
        </p:nvSpPr>
        <p:spPr>
          <a:xfrm>
            <a:off x="351311" y="513174"/>
            <a:ext cx="5439888" cy="3872855"/>
          </a:xfrm>
          <a:prstGeom prst="rect">
            <a:avLst/>
          </a:prstGeom>
        </p:spPr>
        <p:txBody>
          <a:bodyPr vert="horz" wrap="square" lIns="0" tIns="12700" rIns="0" bIns="0" rtlCol="0">
            <a:spAutoFit/>
          </a:bodyPr>
          <a:lstStyle>
            <a:lvl1pPr>
              <a:defRPr sz="5200" b="1" i="0">
                <a:solidFill>
                  <a:srgbClr val="163300"/>
                </a:solidFill>
                <a:latin typeface="Tahoma"/>
                <a:ea typeface="+mj-ea"/>
                <a:cs typeface="Tahoma"/>
              </a:defRPr>
            </a:lvl1pPr>
          </a:lstStyle>
          <a:p>
            <a:pPr marL="12700" algn="l">
              <a:spcBef>
                <a:spcPts val="100"/>
              </a:spcBef>
            </a:pPr>
            <a:r>
              <a:rPr lang="en-IN" sz="5000" kern="0" dirty="0"/>
              <a:t>ESTIMATING </a:t>
            </a:r>
            <a:r>
              <a:rPr lang="en-IN" sz="5000" kern="0" spc="-15" dirty="0">
                <a:solidFill>
                  <a:srgbClr val="9FE770"/>
                </a:solidFill>
              </a:rPr>
              <a:t>REQUIRED</a:t>
            </a:r>
          </a:p>
          <a:p>
            <a:pPr marL="12700" algn="l">
              <a:spcBef>
                <a:spcPts val="100"/>
              </a:spcBef>
            </a:pPr>
            <a:r>
              <a:rPr lang="en-IN" sz="5000" kern="0" spc="-15" dirty="0">
                <a:solidFill>
                  <a:srgbClr val="9FE770"/>
                </a:solidFill>
              </a:rPr>
              <a:t>CAPACITY</a:t>
            </a:r>
            <a:r>
              <a:rPr lang="en-IN" sz="5000" kern="0" dirty="0"/>
              <a:t> FOR A 5X WORKLOAD INCREASE</a:t>
            </a:r>
          </a:p>
        </p:txBody>
      </p:sp>
      <p:sp>
        <p:nvSpPr>
          <p:cNvPr id="15" name="Rectangle 4">
            <a:extLst>
              <a:ext uri="{FF2B5EF4-FFF2-40B4-BE49-F238E27FC236}">
                <a16:creationId xmlns:a16="http://schemas.microsoft.com/office/drawing/2014/main" id="{AABDCEF0-7A0B-764D-EA9E-5F89E91F4580}"/>
              </a:ext>
            </a:extLst>
          </p:cNvPr>
          <p:cNvSpPr>
            <a:spLocks noChangeArrowheads="1"/>
          </p:cNvSpPr>
          <p:nvPr/>
        </p:nvSpPr>
        <p:spPr bwMode="auto">
          <a:xfrm>
            <a:off x="317416" y="6743700"/>
            <a:ext cx="543988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OBJECTIVE:</a:t>
            </a:r>
          </a:p>
          <a:p>
            <a:pPr marR="0" lvl="0" algn="just" defTabSz="914400" rtl="0" eaLnBrk="0" fontAlgn="base" latinLnBrk="0" hangingPunct="0">
              <a:lnSpc>
                <a:spcPct val="100000"/>
              </a:lnSpc>
              <a:spcBef>
                <a:spcPct val="0"/>
              </a:spcBef>
              <a:spcAft>
                <a:spcPct val="0"/>
              </a:spcAft>
              <a:buClrTx/>
              <a:buSzTx/>
              <a:tabLst/>
            </a:pPr>
            <a:r>
              <a:rPr lang="en-US" sz="2000" dirty="0">
                <a:latin typeface="Tahoma" panose="020B0604030504040204" pitchFamily="34" charset="0"/>
                <a:ea typeface="Tahoma" panose="020B0604030504040204" pitchFamily="34" charset="0"/>
                <a:cs typeface="Tahoma" panose="020B0604030504040204" pitchFamily="34" charset="0"/>
              </a:rPr>
              <a:t>Calculate the number of associates needed to handle the increased workload while maintaining the January 2022 processing standards.</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4">
            <a:extLst>
              <a:ext uri="{FF2B5EF4-FFF2-40B4-BE49-F238E27FC236}">
                <a16:creationId xmlns:a16="http://schemas.microsoft.com/office/drawing/2014/main" id="{64FE0430-8202-3433-7D50-A61B0A6E96E9}"/>
              </a:ext>
            </a:extLst>
          </p:cNvPr>
          <p:cNvSpPr>
            <a:spLocks noChangeArrowheads="1"/>
          </p:cNvSpPr>
          <p:nvPr/>
        </p:nvSpPr>
        <p:spPr bwMode="auto">
          <a:xfrm>
            <a:off x="299023" y="4991100"/>
            <a:ext cx="54398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000" b="1"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Metric 2: REQUIRED TEAM SIZE FOR 5X INCREASE</a:t>
            </a:r>
          </a:p>
        </p:txBody>
      </p:sp>
      <p:sp>
        <p:nvSpPr>
          <p:cNvPr id="8" name="Rectangle 4">
            <a:extLst>
              <a:ext uri="{FF2B5EF4-FFF2-40B4-BE49-F238E27FC236}">
                <a16:creationId xmlns:a16="http://schemas.microsoft.com/office/drawing/2014/main" id="{863D6468-F570-2763-504E-96DF82FBDC19}"/>
              </a:ext>
            </a:extLst>
          </p:cNvPr>
          <p:cNvSpPr>
            <a:spLocks noChangeArrowheads="1"/>
          </p:cNvSpPr>
          <p:nvPr/>
        </p:nvSpPr>
        <p:spPr bwMode="auto">
          <a:xfrm>
            <a:off x="6252272" y="6438900"/>
            <a:ext cx="1108934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000" b="1" dirty="0">
                <a:latin typeface="Tahoma" panose="020B0604030504040204" pitchFamily="34" charset="0"/>
                <a:ea typeface="Tahoma" panose="020B0604030504040204" pitchFamily="34" charset="0"/>
                <a:cs typeface="Tahoma" panose="020B0604030504040204" pitchFamily="34" charset="0"/>
              </a:rPr>
              <a:t>KEY INSIGHTS:</a:t>
            </a:r>
          </a:p>
          <a:p>
            <a:pPr algn="just"/>
            <a:endParaRPr lang="en-US" sz="2000" b="1" dirty="0">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Current Team Size</a:t>
            </a:r>
            <a:r>
              <a:rPr lang="en-US" sz="2000" dirty="0">
                <a:latin typeface="Tahoma" panose="020B0604030504040204" pitchFamily="34" charset="0"/>
                <a:ea typeface="Tahoma" panose="020B0604030504040204" pitchFamily="34" charset="0"/>
                <a:cs typeface="Tahoma" panose="020B0604030504040204" pitchFamily="34" charset="0"/>
              </a:rPr>
              <a:t>: 163 associates handling TYPE_THREE cases in January 2022.</a:t>
            </a:r>
            <a:endParaRPr lang="en-US" sz="2000" b="1" dirty="0">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Required Team Size</a:t>
            </a:r>
            <a:r>
              <a:rPr lang="en-US" sz="2000" dirty="0">
                <a:latin typeface="Tahoma" panose="020B0604030504040204" pitchFamily="34" charset="0"/>
                <a:ea typeface="Tahoma" panose="020B0604030504040204" pitchFamily="34" charset="0"/>
                <a:cs typeface="Tahoma" panose="020B0604030504040204" pitchFamily="34" charset="0"/>
              </a:rPr>
              <a:t>: To meet the 5x increase, approximately </a:t>
            </a:r>
            <a:r>
              <a:rPr lang="en-US" sz="2000" b="1" dirty="0">
                <a:latin typeface="Tahoma" panose="020B0604030504040204" pitchFamily="34" charset="0"/>
                <a:ea typeface="Tahoma" panose="020B0604030504040204" pitchFamily="34" charset="0"/>
                <a:cs typeface="Tahoma" panose="020B0604030504040204" pitchFamily="34" charset="0"/>
              </a:rPr>
              <a:t>815 associates</a:t>
            </a:r>
            <a:r>
              <a:rPr lang="en-US" sz="2000" dirty="0">
                <a:latin typeface="Tahoma" panose="020B0604030504040204" pitchFamily="34" charset="0"/>
                <a:ea typeface="Tahoma" panose="020B0604030504040204" pitchFamily="34" charset="0"/>
                <a:cs typeface="Tahoma" panose="020B0604030504040204" pitchFamily="34" charset="0"/>
              </a:rPr>
              <a:t> would be necessary.</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sp>
        <p:nvSpPr>
          <p:cNvPr id="7" name="Rectangle 4">
            <a:extLst>
              <a:ext uri="{FF2B5EF4-FFF2-40B4-BE49-F238E27FC236}">
                <a16:creationId xmlns:a16="http://schemas.microsoft.com/office/drawing/2014/main" id="{B5C82D92-AD99-1FF8-6221-82FE698C91A5}"/>
              </a:ext>
            </a:extLst>
          </p:cNvPr>
          <p:cNvSpPr>
            <a:spLocks noChangeArrowheads="1"/>
          </p:cNvSpPr>
          <p:nvPr/>
        </p:nvSpPr>
        <p:spPr bwMode="auto">
          <a:xfrm>
            <a:off x="6252272" y="8343900"/>
            <a:ext cx="1108934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000" b="1" dirty="0">
                <a:latin typeface="Tahoma" panose="020B0604030504040204" pitchFamily="34" charset="0"/>
                <a:ea typeface="Tahoma" panose="020B0604030504040204" pitchFamily="34" charset="0"/>
                <a:cs typeface="Tahoma" panose="020B0604030504040204" pitchFamily="34" charset="0"/>
              </a:rPr>
              <a:t>CONCLUSION:</a:t>
            </a:r>
          </a:p>
          <a:p>
            <a:pPr algn="just"/>
            <a:endParaRPr lang="en-US" sz="2000" b="1" dirty="0">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Scaling up to 815 associates is necessary to manage the expected workload while maintaining existing performance standards.</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pic>
        <p:nvPicPr>
          <p:cNvPr id="7170" name="Picture 2">
            <a:extLst>
              <a:ext uri="{FF2B5EF4-FFF2-40B4-BE49-F238E27FC236}">
                <a16:creationId xmlns:a16="http://schemas.microsoft.com/office/drawing/2014/main" id="{4FCE5566-140F-A886-4024-E5BE92417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929" y="1509861"/>
            <a:ext cx="7228436" cy="4676478"/>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13">
            <a:extLst>
              <a:ext uri="{FF2B5EF4-FFF2-40B4-BE49-F238E27FC236}">
                <a16:creationId xmlns:a16="http://schemas.microsoft.com/office/drawing/2014/main" id="{2CADCDE6-809A-1D16-1891-EFB0A5606C45}"/>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41</a:t>
            </a:fld>
            <a:endParaRPr lang="en-IN" spc="10" dirty="0"/>
          </a:p>
        </p:txBody>
      </p:sp>
    </p:spTree>
    <p:extLst>
      <p:ext uri="{BB962C8B-B14F-4D97-AF65-F5344CB8AC3E}">
        <p14:creationId xmlns:p14="http://schemas.microsoft.com/office/powerpoint/2010/main" val="631683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8E69C-A759-D888-BF18-E850F55E722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454F591-F489-BB93-D9D3-C1A1B6DBFA4D}"/>
              </a:ext>
            </a:extLst>
          </p:cNvPr>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rgbClr val="FFC091"/>
          </a:solidFill>
        </p:spPr>
        <p:txBody>
          <a:bodyPr wrap="square" lIns="0" tIns="0" rIns="0" bIns="0" rtlCol="0"/>
          <a:lstStyle/>
          <a:p>
            <a:endParaRPr/>
          </a:p>
        </p:txBody>
      </p:sp>
      <p:sp>
        <p:nvSpPr>
          <p:cNvPr id="4" name="object 4">
            <a:extLst>
              <a:ext uri="{FF2B5EF4-FFF2-40B4-BE49-F238E27FC236}">
                <a16:creationId xmlns:a16="http://schemas.microsoft.com/office/drawing/2014/main" id="{ED958A6D-9D31-D2A0-B472-984E05A8EEC2}"/>
              </a:ext>
            </a:extLst>
          </p:cNvPr>
          <p:cNvSpPr txBox="1">
            <a:spLocks noGrp="1"/>
          </p:cNvSpPr>
          <p:nvPr>
            <p:ph type="title"/>
          </p:nvPr>
        </p:nvSpPr>
        <p:spPr>
          <a:xfrm>
            <a:off x="533400" y="455122"/>
            <a:ext cx="16773784" cy="1705595"/>
          </a:xfrm>
          <a:prstGeom prst="rect">
            <a:avLst/>
          </a:prstGeom>
        </p:spPr>
        <p:txBody>
          <a:bodyPr vert="horz" wrap="square" lIns="0" tIns="12700" rIns="0" bIns="0" rtlCol="0">
            <a:spAutoFit/>
          </a:bodyPr>
          <a:lstStyle/>
          <a:p>
            <a:pPr marL="2540" algn="just">
              <a:spcBef>
                <a:spcPts val="100"/>
              </a:spcBef>
            </a:pPr>
            <a:r>
              <a:rPr lang="en-IN" sz="5500" kern="1200" spc="80" dirty="0">
                <a:solidFill>
                  <a:srgbClr val="310606"/>
                </a:solidFill>
                <a:ea typeface="+mn-ea"/>
              </a:rPr>
              <a:t>APPROACH TO ESTIMATING REQUIRED TEAM EXPANSION &amp; TIMELINE</a:t>
            </a:r>
            <a:endParaRPr lang="en-IN" sz="5500" dirty="0"/>
          </a:p>
        </p:txBody>
      </p:sp>
      <p:sp>
        <p:nvSpPr>
          <p:cNvPr id="9" name="Rectangle 4">
            <a:extLst>
              <a:ext uri="{FF2B5EF4-FFF2-40B4-BE49-F238E27FC236}">
                <a16:creationId xmlns:a16="http://schemas.microsoft.com/office/drawing/2014/main" id="{63223D7B-F753-3D0E-8915-1988AB49EE05}"/>
              </a:ext>
            </a:extLst>
          </p:cNvPr>
          <p:cNvSpPr>
            <a:spLocks noChangeArrowheads="1"/>
          </p:cNvSpPr>
          <p:nvPr/>
        </p:nvSpPr>
        <p:spPr bwMode="auto">
          <a:xfrm>
            <a:off x="9125606" y="6762050"/>
            <a:ext cx="7989107" cy="272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Code Explanation</a:t>
            </a:r>
            <a:r>
              <a:rPr kumimoji="0" lang="en-US" altLang="en-US" sz="19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1900" b="1" dirty="0">
                <a:latin typeface="Tahoma" panose="020B0604030504040204" pitchFamily="34" charset="0"/>
                <a:ea typeface="Tahoma" panose="020B0604030504040204" pitchFamily="34" charset="0"/>
                <a:cs typeface="Tahoma" panose="020B0604030504040204" pitchFamily="34" charset="0"/>
              </a:rPr>
              <a:t>Calculate Additional Associates:</a:t>
            </a:r>
            <a:r>
              <a:rPr lang="en-US" sz="1900" dirty="0">
                <a:latin typeface="Tahoma" panose="020B0604030504040204" pitchFamily="34" charset="0"/>
                <a:ea typeface="Tahoma" panose="020B0604030504040204" pitchFamily="34" charset="0"/>
                <a:cs typeface="Tahoma" panose="020B0604030504040204" pitchFamily="34" charset="0"/>
              </a:rPr>
              <a:t> Determines the additional associates needed by subtracting the current team size from the required team size.</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1900" b="1" dirty="0">
                <a:latin typeface="Tahoma" panose="020B0604030504040204" pitchFamily="34" charset="0"/>
                <a:ea typeface="Tahoma" panose="020B0604030504040204" pitchFamily="34" charset="0"/>
                <a:cs typeface="Tahoma" panose="020B0604030504040204" pitchFamily="34" charset="0"/>
              </a:rPr>
              <a:t>Define Onboarding Timeline:</a:t>
            </a:r>
            <a:r>
              <a:rPr lang="en-US" sz="1900" dirty="0">
                <a:latin typeface="Tahoma" panose="020B0604030504040204" pitchFamily="34" charset="0"/>
                <a:ea typeface="Tahoma" panose="020B0604030504040204" pitchFamily="34" charset="0"/>
                <a:cs typeface="Tahoma" panose="020B0604030504040204" pitchFamily="34" charset="0"/>
              </a:rPr>
              <a:t> Sets hiring (1 month) and onboarding (4 months) durations, totaling 5 months per new hire.</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1900" b="1" dirty="0">
                <a:latin typeface="Tahoma" panose="020B0604030504040204" pitchFamily="34" charset="0"/>
                <a:ea typeface="Tahoma" panose="020B0604030504040204" pitchFamily="34" charset="0"/>
                <a:cs typeface="Tahoma" panose="020B0604030504040204" pitchFamily="34" charset="0"/>
              </a:rPr>
              <a:t>Output Total Time for Full Productivity:</a:t>
            </a:r>
            <a:r>
              <a:rPr lang="en-US" sz="1900" dirty="0">
                <a:latin typeface="Tahoma" panose="020B0604030504040204" pitchFamily="34" charset="0"/>
                <a:ea typeface="Tahoma" panose="020B0604030504040204" pitchFamily="34" charset="0"/>
                <a:cs typeface="Tahoma" panose="020B0604030504040204" pitchFamily="34" charset="0"/>
              </a:rPr>
              <a:t> Calculates the full 5-month timeline for each associate to be fully ready</a:t>
            </a:r>
            <a:endParaRPr kumimoji="0" lang="en-US" altLang="en-US" sz="19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 name="Rectangle 4">
            <a:extLst>
              <a:ext uri="{FF2B5EF4-FFF2-40B4-BE49-F238E27FC236}">
                <a16:creationId xmlns:a16="http://schemas.microsoft.com/office/drawing/2014/main" id="{906E1A8C-B0B3-6DF8-0EEE-84104F426824}"/>
              </a:ext>
            </a:extLst>
          </p:cNvPr>
          <p:cNvSpPr>
            <a:spLocks noChangeArrowheads="1"/>
          </p:cNvSpPr>
          <p:nvPr/>
        </p:nvSpPr>
        <p:spPr bwMode="auto">
          <a:xfrm>
            <a:off x="533400" y="2416953"/>
            <a:ext cx="16773784" cy="389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900" b="1" dirty="0">
                <a:latin typeface="Tahoma" panose="020B0604030504040204" pitchFamily="34" charset="0"/>
                <a:ea typeface="Tahoma" panose="020B0604030504040204" pitchFamily="34" charset="0"/>
                <a:cs typeface="Tahoma" panose="020B0604030504040204" pitchFamily="34" charset="0"/>
              </a:rPr>
              <a:t>Analytical Approach:</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900" b="1" dirty="0">
              <a:latin typeface="Tahoma" panose="020B0604030504040204" pitchFamily="34" charset="0"/>
              <a:ea typeface="Tahoma" panose="020B0604030504040204" pitchFamily="34" charset="0"/>
              <a:cs typeface="Tahoma" panose="020B0604030504040204" pitchFamily="34" charset="0"/>
            </a:endParaRPr>
          </a:p>
          <a:p>
            <a:pPr marR="0" lvl="0" algn="just" defTabSz="914400" rtl="0" eaLnBrk="0" fontAlgn="base" latinLnBrk="0" hangingPunct="0">
              <a:lnSpc>
                <a:spcPct val="100000"/>
              </a:lnSpc>
              <a:spcBef>
                <a:spcPct val="0"/>
              </a:spcBef>
              <a:spcAft>
                <a:spcPct val="0"/>
              </a:spcAft>
              <a:buClrTx/>
              <a:buSzTx/>
              <a:tabLst/>
            </a:pPr>
            <a:r>
              <a:rPr lang="en-US" sz="1900" b="1" dirty="0">
                <a:latin typeface="Tahoma" panose="020B0604030504040204" pitchFamily="34" charset="0"/>
                <a:ea typeface="Tahoma" panose="020B0604030504040204" pitchFamily="34" charset="0"/>
                <a:cs typeface="Tahoma" panose="020B0604030504040204" pitchFamily="34" charset="0"/>
              </a:rPr>
              <a:t>1. Establishing Baseline Team Size: </a:t>
            </a:r>
          </a:p>
          <a:p>
            <a:pPr marL="800100" lvl="1" indent="-342900" algn="just" eaLnBrk="0" fontAlgn="base" hangingPunct="0">
              <a:spcBef>
                <a:spcPct val="0"/>
              </a:spcBef>
              <a:spcAft>
                <a:spcPct val="0"/>
              </a:spcAft>
              <a:buFont typeface="Wingdings" panose="05000000000000000000" pitchFamily="2" charset="2"/>
              <a:buChar char="q"/>
            </a:pPr>
            <a:r>
              <a:rPr lang="en-US" sz="1900" dirty="0">
                <a:latin typeface="Tahoma" panose="020B0604030504040204" pitchFamily="34" charset="0"/>
                <a:ea typeface="Tahoma" panose="020B0604030504040204" pitchFamily="34" charset="0"/>
                <a:cs typeface="Tahoma" panose="020B0604030504040204" pitchFamily="34" charset="0"/>
              </a:rPr>
              <a:t>Using January 2022 data as a reference, I calculated the current team size and capacity for TYPE_THREE cases. This provides a benchmark to assess the required expansion.</a:t>
            </a:r>
          </a:p>
          <a:p>
            <a:pPr marR="0" lvl="0" algn="just" defTabSz="914400" rtl="0" eaLnBrk="0" fontAlgn="base" latinLnBrk="0" hangingPunct="0">
              <a:lnSpc>
                <a:spcPct val="100000"/>
              </a:lnSpc>
              <a:spcBef>
                <a:spcPct val="0"/>
              </a:spcBef>
              <a:spcAft>
                <a:spcPct val="0"/>
              </a:spcAft>
              <a:buClrTx/>
              <a:buSzTx/>
              <a:tabLst/>
            </a:pPr>
            <a:endParaRPr lang="en-US" sz="1900" dirty="0">
              <a:latin typeface="Tahoma" panose="020B0604030504040204" pitchFamily="34" charset="0"/>
              <a:ea typeface="Tahoma" panose="020B0604030504040204" pitchFamily="34" charset="0"/>
              <a:cs typeface="Tahoma" panose="020B0604030504040204" pitchFamily="34" charset="0"/>
            </a:endParaRPr>
          </a:p>
          <a:p>
            <a:pPr marR="0" lvl="0" algn="just" defTabSz="914400" rtl="0" eaLnBrk="0" fontAlgn="base" latinLnBrk="0" hangingPunct="0">
              <a:lnSpc>
                <a:spcPct val="100000"/>
              </a:lnSpc>
              <a:spcBef>
                <a:spcPct val="0"/>
              </a:spcBef>
              <a:spcAft>
                <a:spcPct val="0"/>
              </a:spcAft>
              <a:buClrTx/>
              <a:buSzTx/>
              <a:tabLst/>
            </a:pPr>
            <a:r>
              <a:rPr lang="en-US" altLang="en-US" sz="1900" dirty="0">
                <a:latin typeface="Tahoma" panose="020B0604030504040204" pitchFamily="34" charset="0"/>
                <a:ea typeface="Tahoma" panose="020B0604030504040204" pitchFamily="34" charset="0"/>
                <a:cs typeface="Tahoma" panose="020B0604030504040204" pitchFamily="34" charset="0"/>
              </a:rPr>
              <a:t>2.</a:t>
            </a:r>
            <a:r>
              <a:rPr lang="en-US" sz="1900" b="1" dirty="0">
                <a:latin typeface="Tahoma" panose="020B0604030504040204" pitchFamily="34" charset="0"/>
                <a:ea typeface="Tahoma" panose="020B0604030504040204" pitchFamily="34" charset="0"/>
                <a:cs typeface="Tahoma" panose="020B0604030504040204" pitchFamily="34" charset="0"/>
              </a:rPr>
              <a:t> Calculating Additional Associates Needed:</a:t>
            </a:r>
          </a:p>
          <a:p>
            <a:pPr marL="800100" lvl="1" indent="-342900" algn="just" eaLnBrk="0" fontAlgn="base" hangingPunct="0">
              <a:spcBef>
                <a:spcPct val="0"/>
              </a:spcBef>
              <a:spcAft>
                <a:spcPct val="0"/>
              </a:spcAft>
              <a:buFont typeface="Wingdings" panose="05000000000000000000" pitchFamily="2" charset="2"/>
              <a:buChar char="q"/>
            </a:pPr>
            <a:r>
              <a:rPr lang="en-US" sz="1900" dirty="0">
                <a:latin typeface="Tahoma" panose="020B0604030504040204" pitchFamily="34" charset="0"/>
                <a:ea typeface="Tahoma" panose="020B0604030504040204" pitchFamily="34" charset="0"/>
                <a:cs typeface="Tahoma" panose="020B0604030504040204" pitchFamily="34" charset="0"/>
              </a:rPr>
              <a:t>Based on the 5x workload increase, I estimated the total required team size and identified the gap between the current team size and the target. </a:t>
            </a:r>
          </a:p>
          <a:p>
            <a:pPr marR="0" lvl="0" algn="just" defTabSz="914400" rtl="0" eaLnBrk="0" fontAlgn="base" latinLnBrk="0" hangingPunct="0">
              <a:lnSpc>
                <a:spcPct val="100000"/>
              </a:lnSpc>
              <a:spcBef>
                <a:spcPct val="0"/>
              </a:spcBef>
              <a:spcAft>
                <a:spcPct val="0"/>
              </a:spcAft>
              <a:buClrTx/>
              <a:buSzTx/>
              <a:tabLst/>
            </a:pPr>
            <a:endParaRPr kumimoji="0" lang="en-US" altLang="en-US" sz="19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R="0" lvl="0" algn="just" defTabSz="914400" rtl="0" eaLnBrk="0" fontAlgn="base" latinLnBrk="0" hangingPunct="0">
              <a:lnSpc>
                <a:spcPct val="100000"/>
              </a:lnSpc>
              <a:spcBef>
                <a:spcPct val="0"/>
              </a:spcBef>
              <a:spcAft>
                <a:spcPct val="0"/>
              </a:spcAft>
              <a:buClrTx/>
              <a:buSzTx/>
              <a:tabLst/>
            </a:pPr>
            <a:r>
              <a:rPr lang="en-US" altLang="en-US" sz="1900" dirty="0">
                <a:latin typeface="Tahoma" panose="020B0604030504040204" pitchFamily="34" charset="0"/>
                <a:ea typeface="Tahoma" panose="020B0604030504040204" pitchFamily="34" charset="0"/>
                <a:cs typeface="Tahoma" panose="020B0604030504040204" pitchFamily="34" charset="0"/>
              </a:rPr>
              <a:t>3. </a:t>
            </a:r>
            <a:r>
              <a:rPr lang="en-US" sz="1900" b="1" dirty="0">
                <a:latin typeface="Tahoma" panose="020B0604030504040204" pitchFamily="34" charset="0"/>
                <a:ea typeface="Tahoma" panose="020B0604030504040204" pitchFamily="34" charset="0"/>
                <a:cs typeface="Tahoma" panose="020B0604030504040204" pitchFamily="34" charset="0"/>
              </a:rPr>
              <a:t>Estimating Timeline for Hiring and Onboarding:</a:t>
            </a:r>
          </a:p>
          <a:p>
            <a:pPr marL="800100" lvl="1" indent="-342900" algn="just" eaLnBrk="0" fontAlgn="base" hangingPunct="0">
              <a:spcBef>
                <a:spcPct val="0"/>
              </a:spcBef>
              <a:spcAft>
                <a:spcPct val="0"/>
              </a:spcAft>
              <a:buFont typeface="Wingdings" panose="05000000000000000000" pitchFamily="2" charset="2"/>
              <a:buChar char="q"/>
            </a:pPr>
            <a:r>
              <a:rPr lang="en-US" sz="1900" dirty="0">
                <a:latin typeface="Tahoma" panose="020B0604030504040204" pitchFamily="34" charset="0"/>
                <a:ea typeface="Tahoma" panose="020B0604030504040204" pitchFamily="34" charset="0"/>
                <a:cs typeface="Tahoma" panose="020B0604030504040204" pitchFamily="34" charset="0"/>
              </a:rPr>
              <a:t>Each new hire requires a </a:t>
            </a:r>
            <a:r>
              <a:rPr lang="en-US" sz="1900" b="1" dirty="0">
                <a:latin typeface="Tahoma" panose="020B0604030504040204" pitchFamily="34" charset="0"/>
                <a:ea typeface="Tahoma" panose="020B0604030504040204" pitchFamily="34" charset="0"/>
                <a:cs typeface="Tahoma" panose="020B0604030504040204" pitchFamily="34" charset="0"/>
              </a:rPr>
              <a:t>1-month hiring period</a:t>
            </a:r>
            <a:r>
              <a:rPr lang="en-US" sz="1900" dirty="0">
                <a:latin typeface="Tahoma" panose="020B0604030504040204" pitchFamily="34" charset="0"/>
                <a:ea typeface="Tahoma" panose="020B0604030504040204" pitchFamily="34" charset="0"/>
                <a:cs typeface="Tahoma" panose="020B0604030504040204" pitchFamily="34" charset="0"/>
              </a:rPr>
              <a:t> followed by </a:t>
            </a:r>
            <a:r>
              <a:rPr lang="en-US" sz="1900" b="1" dirty="0">
                <a:latin typeface="Tahoma" panose="020B0604030504040204" pitchFamily="34" charset="0"/>
                <a:ea typeface="Tahoma" panose="020B0604030504040204" pitchFamily="34" charset="0"/>
                <a:cs typeface="Tahoma" panose="020B0604030504040204" pitchFamily="34" charset="0"/>
              </a:rPr>
              <a:t>4 months of onboarding</a:t>
            </a:r>
            <a:r>
              <a:rPr lang="en-US" sz="1900" dirty="0">
                <a:latin typeface="Tahoma" panose="020B0604030504040204" pitchFamily="34" charset="0"/>
                <a:ea typeface="Tahoma" panose="020B0604030504040204" pitchFamily="34" charset="0"/>
                <a:cs typeface="Tahoma" panose="020B0604030504040204" pitchFamily="34" charset="0"/>
              </a:rPr>
              <a:t> to reach full productivity. Thus, each associate will need a total of </a:t>
            </a:r>
            <a:r>
              <a:rPr lang="en-US" sz="1900" b="1" dirty="0">
                <a:latin typeface="Tahoma" panose="020B0604030504040204" pitchFamily="34" charset="0"/>
                <a:ea typeface="Tahoma" panose="020B0604030504040204" pitchFamily="34" charset="0"/>
                <a:cs typeface="Tahoma" panose="020B0604030504040204" pitchFamily="34" charset="0"/>
              </a:rPr>
              <a:t>5 months</a:t>
            </a:r>
            <a:r>
              <a:rPr lang="en-US" sz="1900" dirty="0">
                <a:latin typeface="Tahoma" panose="020B0604030504040204" pitchFamily="34" charset="0"/>
                <a:ea typeface="Tahoma" panose="020B0604030504040204" pitchFamily="34" charset="0"/>
                <a:cs typeface="Tahoma" panose="020B0604030504040204" pitchFamily="34" charset="0"/>
              </a:rPr>
              <a:t> from hiring initiation to be fully prepared for operational duties. Assuming all hires are brought in concurrently, this timeline allows for optimal planning and scaling without overextending resources.</a:t>
            </a:r>
            <a:endParaRPr kumimoji="0" lang="en-US" altLang="en-US" sz="19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120A1B2A-37D4-C59F-1C9A-B4C479C83B5A}"/>
              </a:ext>
            </a:extLst>
          </p:cNvPr>
          <p:cNvPicPr>
            <a:picLocks noChangeAspect="1"/>
          </p:cNvPicPr>
          <p:nvPr/>
        </p:nvPicPr>
        <p:blipFill>
          <a:blip r:embed="rId2"/>
          <a:stretch>
            <a:fillRect/>
          </a:stretch>
        </p:blipFill>
        <p:spPr>
          <a:xfrm>
            <a:off x="533400" y="6963364"/>
            <a:ext cx="8061434" cy="1613309"/>
          </a:xfrm>
          <a:prstGeom prst="rect">
            <a:avLst/>
          </a:prstGeom>
          <a:ln>
            <a:noFill/>
          </a:ln>
          <a:effectLst>
            <a:outerShdw blurRad="292100" dist="139700" dir="2700000" algn="tl" rotWithShape="0">
              <a:srgbClr val="333333">
                <a:alpha val="65000"/>
              </a:srgbClr>
            </a:outerShdw>
          </a:effectLst>
        </p:spPr>
      </p:pic>
      <p:sp>
        <p:nvSpPr>
          <p:cNvPr id="11" name="Slide Number Placeholder 10">
            <a:extLst>
              <a:ext uri="{FF2B5EF4-FFF2-40B4-BE49-F238E27FC236}">
                <a16:creationId xmlns:a16="http://schemas.microsoft.com/office/drawing/2014/main" id="{31A613E4-1473-D78F-1B08-786088BD4426}"/>
              </a:ext>
            </a:extLst>
          </p:cNvPr>
          <p:cNvSpPr>
            <a:spLocks noGrp="1"/>
          </p:cNvSpPr>
          <p:nvPr>
            <p:ph type="sldNum" sz="quarter" idx="7"/>
          </p:nvPr>
        </p:nvSpPr>
        <p:spPr>
          <a:xfrm>
            <a:off x="17597120" y="9740429"/>
            <a:ext cx="462280" cy="394334"/>
          </a:xfrm>
        </p:spPr>
        <p:txBody>
          <a:bodyPr/>
          <a:lstStyle/>
          <a:p>
            <a:pPr marL="88265">
              <a:lnSpc>
                <a:spcPct val="100000"/>
              </a:lnSpc>
              <a:spcBef>
                <a:spcPts val="25"/>
              </a:spcBef>
            </a:pPr>
            <a:fld id="{81D60167-4931-47E6-BA6A-407CBD079E47}" type="slidenum">
              <a:rPr lang="en-IN" spc="10" smtClean="0"/>
              <a:t>42</a:t>
            </a:fld>
            <a:endParaRPr lang="en-IN" spc="10" dirty="0"/>
          </a:p>
        </p:txBody>
      </p:sp>
    </p:spTree>
    <p:extLst>
      <p:ext uri="{BB962C8B-B14F-4D97-AF65-F5344CB8AC3E}">
        <p14:creationId xmlns:p14="http://schemas.microsoft.com/office/powerpoint/2010/main" val="2000629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E5B2307F-8C73-B6FF-E2B1-AE8EFE3082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66B6FE9-055B-1B08-CB1A-474CD8936A14}"/>
              </a:ext>
            </a:extLst>
          </p:cNvPr>
          <p:cNvSpPr/>
          <p:nvPr/>
        </p:nvSpPr>
        <p:spPr>
          <a:xfrm>
            <a:off x="38100" y="0"/>
            <a:ext cx="5981700"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dirty="0"/>
          </a:p>
        </p:txBody>
      </p:sp>
      <p:sp>
        <p:nvSpPr>
          <p:cNvPr id="3" name="object 3">
            <a:extLst>
              <a:ext uri="{FF2B5EF4-FFF2-40B4-BE49-F238E27FC236}">
                <a16:creationId xmlns:a16="http://schemas.microsoft.com/office/drawing/2014/main" id="{B74C7CEC-AAC4-4F94-399A-BDBE4BF44B20}"/>
              </a:ext>
            </a:extLst>
          </p:cNvPr>
          <p:cNvSpPr txBox="1"/>
          <p:nvPr/>
        </p:nvSpPr>
        <p:spPr>
          <a:xfrm>
            <a:off x="372110" y="495300"/>
            <a:ext cx="5647690" cy="4642296"/>
          </a:xfrm>
          <a:prstGeom prst="rect">
            <a:avLst/>
          </a:prstGeom>
        </p:spPr>
        <p:txBody>
          <a:bodyPr vert="horz" wrap="square" lIns="0" tIns="12700" rIns="0" bIns="0" rtlCol="0">
            <a:spAutoFit/>
          </a:bodyPr>
          <a:lstStyle/>
          <a:p>
            <a:pPr marL="12700" marR="5080">
              <a:lnSpc>
                <a:spcPct val="100000"/>
              </a:lnSpc>
              <a:spcBef>
                <a:spcPts val="100"/>
              </a:spcBef>
            </a:pPr>
            <a:r>
              <a:rPr lang="en-US" sz="5000" b="1" kern="0" dirty="0">
                <a:solidFill>
                  <a:srgbClr val="163300"/>
                </a:solidFill>
                <a:latin typeface="Tahoma"/>
                <a:ea typeface="+mj-ea"/>
                <a:cs typeface="Tahoma"/>
              </a:rPr>
              <a:t>CALCULATING </a:t>
            </a:r>
            <a:r>
              <a:rPr lang="en-US" sz="5000" b="1" kern="0" spc="-15" dirty="0">
                <a:solidFill>
                  <a:srgbClr val="9FE770"/>
                </a:solidFill>
                <a:latin typeface="Tahoma"/>
                <a:ea typeface="+mj-ea"/>
                <a:cs typeface="Tahoma"/>
              </a:rPr>
              <a:t>ADDITIONAL</a:t>
            </a:r>
            <a:r>
              <a:rPr lang="en-US" sz="5000" b="1" kern="0" dirty="0">
                <a:solidFill>
                  <a:srgbClr val="163300"/>
                </a:solidFill>
                <a:latin typeface="Tahoma"/>
                <a:ea typeface="+mj-ea"/>
                <a:cs typeface="Tahoma"/>
              </a:rPr>
              <a:t> ASSOCIATES</a:t>
            </a:r>
          </a:p>
          <a:p>
            <a:pPr marL="12700" marR="5080">
              <a:lnSpc>
                <a:spcPct val="100000"/>
              </a:lnSpc>
              <a:spcBef>
                <a:spcPts val="100"/>
              </a:spcBef>
            </a:pPr>
            <a:r>
              <a:rPr lang="en-US" sz="5000" b="1" kern="0" spc="-15" dirty="0">
                <a:solidFill>
                  <a:srgbClr val="163300"/>
                </a:solidFill>
                <a:latin typeface="Tahoma"/>
                <a:ea typeface="+mj-ea"/>
                <a:cs typeface="Tahoma"/>
              </a:rPr>
              <a:t>&amp; ESTIMATING </a:t>
            </a:r>
            <a:r>
              <a:rPr lang="en-US" sz="5000" b="1" kern="0" spc="-15" dirty="0">
                <a:solidFill>
                  <a:srgbClr val="9FE770"/>
                </a:solidFill>
                <a:latin typeface="Tahoma"/>
                <a:ea typeface="+mj-ea"/>
                <a:cs typeface="Tahoma"/>
              </a:rPr>
              <a:t>TOTAL TIME REQUIRED</a:t>
            </a:r>
            <a:endParaRPr sz="5000" b="1" kern="0" spc="-15" dirty="0">
              <a:solidFill>
                <a:srgbClr val="9FE770"/>
              </a:solidFill>
              <a:latin typeface="Tahoma"/>
              <a:ea typeface="+mj-ea"/>
              <a:cs typeface="Tahoma"/>
            </a:endParaRPr>
          </a:p>
        </p:txBody>
      </p:sp>
      <p:sp>
        <p:nvSpPr>
          <p:cNvPr id="7" name="Rectangle 4">
            <a:extLst>
              <a:ext uri="{FF2B5EF4-FFF2-40B4-BE49-F238E27FC236}">
                <a16:creationId xmlns:a16="http://schemas.microsoft.com/office/drawing/2014/main" id="{EC9DA487-14EE-38E7-BDB8-07006D8574C4}"/>
              </a:ext>
            </a:extLst>
          </p:cNvPr>
          <p:cNvSpPr>
            <a:spLocks noChangeArrowheads="1"/>
          </p:cNvSpPr>
          <p:nvPr/>
        </p:nvSpPr>
        <p:spPr bwMode="auto">
          <a:xfrm>
            <a:off x="285093" y="5524500"/>
            <a:ext cx="5284076"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OBJECTIVE:</a:t>
            </a: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R="0" lvl="0" algn="just" defTabSz="914400" rtl="0" eaLnBrk="0" fontAlgn="base" latinLnBrk="0" hangingPunct="0">
              <a:lnSpc>
                <a:spcPct val="100000"/>
              </a:lnSpc>
              <a:spcBef>
                <a:spcPct val="0"/>
              </a:spcBef>
              <a:spcAft>
                <a:spcPct val="0"/>
              </a:spcAft>
              <a:buClrTx/>
              <a:buSzTx/>
              <a:tabLst/>
            </a:pPr>
            <a:r>
              <a:rPr lang="en-US" sz="2000" dirty="0">
                <a:latin typeface="Tahoma" panose="020B0604030504040204" pitchFamily="34" charset="0"/>
                <a:ea typeface="Tahoma" panose="020B0604030504040204" pitchFamily="34" charset="0"/>
                <a:cs typeface="Tahoma" panose="020B0604030504040204" pitchFamily="34" charset="0"/>
              </a:rPr>
              <a:t>Determine the additional associates required and estimate the time required to fully onboard these associates to manage the 5x workload increase.</a:t>
            </a:r>
            <a:endParaRPr lang="en-US" altLang="en-US" sz="1900" dirty="0">
              <a:latin typeface="Tahoma" panose="020B0604030504040204" pitchFamily="34" charset="0"/>
              <a:ea typeface="Tahoma" panose="020B0604030504040204" pitchFamily="34" charset="0"/>
              <a:cs typeface="Tahoma" panose="020B0604030504040204" pitchFamily="34" charset="0"/>
            </a:endParaRPr>
          </a:p>
        </p:txBody>
      </p:sp>
      <p:sp>
        <p:nvSpPr>
          <p:cNvPr id="8" name="Rectangle 4">
            <a:extLst>
              <a:ext uri="{FF2B5EF4-FFF2-40B4-BE49-F238E27FC236}">
                <a16:creationId xmlns:a16="http://schemas.microsoft.com/office/drawing/2014/main" id="{6665BBF6-4ADA-302E-F2F0-4D61B0A75CA8}"/>
              </a:ext>
            </a:extLst>
          </p:cNvPr>
          <p:cNvSpPr>
            <a:spLocks noChangeArrowheads="1"/>
          </p:cNvSpPr>
          <p:nvPr/>
        </p:nvSpPr>
        <p:spPr bwMode="auto">
          <a:xfrm>
            <a:off x="6172200" y="546437"/>
            <a:ext cx="1169670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sz="2000" b="1" dirty="0">
                <a:latin typeface="Tahoma" panose="020B0604030504040204" pitchFamily="34" charset="0"/>
                <a:ea typeface="Tahoma" panose="020B0604030504040204" pitchFamily="34" charset="0"/>
                <a:cs typeface="Tahoma" panose="020B0604030504040204" pitchFamily="34" charset="0"/>
              </a:rPr>
              <a:t>Visual Figure</a:t>
            </a:r>
            <a:r>
              <a:rPr lang="en-US" sz="2000" dirty="0">
                <a:latin typeface="Tahoma" panose="020B0604030504040204" pitchFamily="34" charset="0"/>
                <a:ea typeface="Tahoma" panose="020B0604030504040204" pitchFamily="34" charset="0"/>
                <a:cs typeface="Tahoma" panose="020B0604030504040204" pitchFamily="34" charset="0"/>
              </a:rPr>
              <a:t>: Horizontal bar chart showing </a:t>
            </a:r>
            <a:r>
              <a:rPr lang="en-US" sz="2000" b="1" dirty="0">
                <a:latin typeface="Tahoma" panose="020B0604030504040204" pitchFamily="34" charset="0"/>
                <a:ea typeface="Tahoma" panose="020B0604030504040204" pitchFamily="34" charset="0"/>
                <a:cs typeface="Tahoma" panose="020B0604030504040204" pitchFamily="34" charset="0"/>
              </a:rPr>
              <a:t>stages of hiring, onboarding, and full productivity</a:t>
            </a:r>
            <a:r>
              <a:rPr lang="en-US" sz="2000" dirty="0">
                <a:latin typeface="Tahoma" panose="020B0604030504040204" pitchFamily="34" charset="0"/>
                <a:ea typeface="Tahoma" panose="020B0604030504040204" pitchFamily="34" charset="0"/>
                <a:cs typeface="Tahoma" panose="020B0604030504040204" pitchFamily="34" charset="0"/>
              </a:rPr>
              <a:t>.</a:t>
            </a:r>
          </a:p>
          <a:p>
            <a:pPr marR="0" lvl="0" algn="just" defTabSz="914400" rtl="0" eaLnBrk="0" fontAlgn="base" latinLnBrk="0" hangingPunct="0">
              <a:lnSpc>
                <a:spcPct val="100000"/>
              </a:lnSpc>
              <a:spcBef>
                <a:spcPct val="0"/>
              </a:spcBef>
              <a:spcAft>
                <a:spcPct val="0"/>
              </a:spcAft>
              <a:buClrTx/>
              <a:buSzTx/>
              <a:tabLst/>
            </a:pPr>
            <a:r>
              <a:rPr lang="en-US" sz="2000" b="1" dirty="0">
                <a:latin typeface="Tahoma" panose="020B0604030504040204" pitchFamily="34" charset="0"/>
                <a:ea typeface="Tahoma" panose="020B0604030504040204" pitchFamily="34" charset="0"/>
                <a:cs typeface="Tahoma" panose="020B0604030504040204" pitchFamily="34" charset="0"/>
              </a:rPr>
              <a:t>Explanation:</a:t>
            </a:r>
            <a:r>
              <a:rPr lang="en-US" sz="2000" dirty="0">
                <a:latin typeface="Tahoma" panose="020B0604030504040204" pitchFamily="34" charset="0"/>
                <a:ea typeface="Tahoma" panose="020B0604030504040204" pitchFamily="34" charset="0"/>
                <a:cs typeface="Tahoma" panose="020B0604030504040204" pitchFamily="34" charset="0"/>
              </a:rPr>
              <a:t> Visualizes the 5-month timeline for new hires to reach full productivity.</a:t>
            </a:r>
            <a:endParaRPr lang="en-US" alt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21" name="Rectangle 4">
            <a:extLst>
              <a:ext uri="{FF2B5EF4-FFF2-40B4-BE49-F238E27FC236}">
                <a16:creationId xmlns:a16="http://schemas.microsoft.com/office/drawing/2014/main" id="{9F8ACD1A-8984-9A2C-25A0-5417C6C46BCD}"/>
              </a:ext>
            </a:extLst>
          </p:cNvPr>
          <p:cNvSpPr>
            <a:spLocks noChangeArrowheads="1"/>
          </p:cNvSpPr>
          <p:nvPr/>
        </p:nvSpPr>
        <p:spPr bwMode="auto">
          <a:xfrm>
            <a:off x="6180083" y="6664524"/>
            <a:ext cx="1169670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KEY INSIGHTS:</a:t>
            </a:r>
          </a:p>
          <a:p>
            <a:pPr marR="0" lvl="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800100" lvl="1" indent="-342900" algn="just" eaLnBrk="0" fontAlgn="base" hangingPunct="0">
              <a:spcBef>
                <a:spcPct val="0"/>
              </a:spcBef>
              <a:spcAft>
                <a:spcPct val="0"/>
              </a:spcAf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Additional Associates Needed</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b="1" dirty="0">
                <a:latin typeface="Tahoma" panose="020B0604030504040204" pitchFamily="34" charset="0"/>
                <a:ea typeface="Tahoma" panose="020B0604030504040204" pitchFamily="34" charset="0"/>
                <a:cs typeface="Tahoma" panose="020B0604030504040204" pitchFamily="34" charset="0"/>
              </a:rPr>
              <a:t>652 additional associates</a:t>
            </a:r>
            <a:r>
              <a:rPr lang="en-US" sz="2000" dirty="0">
                <a:latin typeface="Tahoma" panose="020B0604030504040204" pitchFamily="34" charset="0"/>
                <a:ea typeface="Tahoma" panose="020B0604030504040204" pitchFamily="34" charset="0"/>
                <a:cs typeface="Tahoma" panose="020B0604030504040204" pitchFamily="34" charset="0"/>
              </a:rPr>
              <a:t> are required to reach the total team size of 815.</a:t>
            </a:r>
          </a:p>
          <a:p>
            <a:pPr marL="800100" lvl="1" indent="-342900" algn="just" eaLnBrk="0" fontAlgn="base" hangingPunct="0">
              <a:spcBef>
                <a:spcPct val="0"/>
              </a:spcBef>
              <a:spcAft>
                <a:spcPct val="0"/>
              </a:spcAft>
              <a:buFont typeface="Wingdings" panose="05000000000000000000" pitchFamily="2" charset="2"/>
              <a:buChar char="q"/>
            </a:pPr>
            <a:r>
              <a:rPr lang="en-US" sz="2000" b="1" dirty="0">
                <a:latin typeface="Tahoma" panose="020B0604030504040204" pitchFamily="34" charset="0"/>
                <a:ea typeface="Tahoma" panose="020B0604030504040204" pitchFamily="34" charset="0"/>
                <a:cs typeface="Tahoma" panose="020B0604030504040204" pitchFamily="34" charset="0"/>
              </a:rPr>
              <a:t>Timeline</a:t>
            </a:r>
            <a:r>
              <a:rPr lang="en-US" sz="2000" dirty="0">
                <a:latin typeface="Tahoma" panose="020B0604030504040204" pitchFamily="34" charset="0"/>
                <a:ea typeface="Tahoma" panose="020B0604030504040204" pitchFamily="34" charset="0"/>
                <a:cs typeface="Tahoma" panose="020B0604030504040204" pitchFamily="34" charset="0"/>
              </a:rPr>
              <a:t>: Each new hire requires a </a:t>
            </a:r>
            <a:r>
              <a:rPr lang="en-US" sz="2000" b="1" dirty="0">
                <a:latin typeface="Tahoma" panose="020B0604030504040204" pitchFamily="34" charset="0"/>
                <a:ea typeface="Tahoma" panose="020B0604030504040204" pitchFamily="34" charset="0"/>
                <a:cs typeface="Tahoma" panose="020B0604030504040204" pitchFamily="34" charset="0"/>
              </a:rPr>
              <a:t>5-month preparation period</a:t>
            </a:r>
            <a:r>
              <a:rPr lang="en-US" sz="2000" dirty="0">
                <a:latin typeface="Tahoma" panose="020B0604030504040204" pitchFamily="34" charset="0"/>
                <a:ea typeface="Tahoma" panose="020B0604030504040204" pitchFamily="34" charset="0"/>
                <a:cs typeface="Tahoma" panose="020B0604030504040204" pitchFamily="34" charset="0"/>
              </a:rPr>
              <a:t> (1 month hiring + 4 months onboarding) to become fully productive.</a:t>
            </a:r>
          </a:p>
        </p:txBody>
      </p:sp>
      <p:graphicFrame>
        <p:nvGraphicFramePr>
          <p:cNvPr id="4" name="Table 3">
            <a:extLst>
              <a:ext uri="{FF2B5EF4-FFF2-40B4-BE49-F238E27FC236}">
                <a16:creationId xmlns:a16="http://schemas.microsoft.com/office/drawing/2014/main" id="{8DC98D75-F268-875A-AE46-FF5153D495CC}"/>
              </a:ext>
            </a:extLst>
          </p:cNvPr>
          <p:cNvGraphicFramePr>
            <a:graphicFrameLocks noGrp="1"/>
          </p:cNvGraphicFramePr>
          <p:nvPr>
            <p:extLst>
              <p:ext uri="{D42A27DB-BD31-4B8C-83A1-F6EECF244321}">
                <p14:modId xmlns:p14="http://schemas.microsoft.com/office/powerpoint/2010/main" val="3647650138"/>
              </p:ext>
            </p:extLst>
          </p:nvPr>
        </p:nvGraphicFramePr>
        <p:xfrm>
          <a:off x="410210" y="7500679"/>
          <a:ext cx="3933190" cy="2062421"/>
        </p:xfrm>
        <a:graphic>
          <a:graphicData uri="http://schemas.openxmlformats.org/drawingml/2006/table">
            <a:tbl>
              <a:tblPr>
                <a:solidFill>
                  <a:srgbClr val="DCC6AC"/>
                </a:solidFill>
                <a:tableStyleId>{35758FB7-9AC5-4552-8A53-C91805E547FA}</a:tableStyleId>
              </a:tblPr>
              <a:tblGrid>
                <a:gridCol w="2409190">
                  <a:extLst>
                    <a:ext uri="{9D8B030D-6E8A-4147-A177-3AD203B41FA5}">
                      <a16:colId xmlns:a16="http://schemas.microsoft.com/office/drawing/2014/main" val="3497406126"/>
                    </a:ext>
                  </a:extLst>
                </a:gridCol>
                <a:gridCol w="1524000">
                  <a:extLst>
                    <a:ext uri="{9D8B030D-6E8A-4147-A177-3AD203B41FA5}">
                      <a16:colId xmlns:a16="http://schemas.microsoft.com/office/drawing/2014/main" val="3281084597"/>
                    </a:ext>
                  </a:extLst>
                </a:gridCol>
              </a:tblGrid>
              <a:tr h="721301">
                <a:tc>
                  <a:txBody>
                    <a:bodyPr/>
                    <a:lstStyle/>
                    <a:p>
                      <a:pPr algn="ctr"/>
                      <a:r>
                        <a:rPr lang="en-IN" sz="1900" b="1" dirty="0">
                          <a:latin typeface="Tahoma" panose="020B0604030504040204" pitchFamily="34" charset="0"/>
                          <a:ea typeface="Tahoma" panose="020B0604030504040204" pitchFamily="34" charset="0"/>
                          <a:cs typeface="Tahoma" panose="020B0604030504040204" pitchFamily="34" charset="0"/>
                        </a:rPr>
                        <a:t>Requirement</a:t>
                      </a:r>
                    </a:p>
                  </a:txBody>
                  <a:tcPr anchor="ctr"/>
                </a:tc>
                <a:tc>
                  <a:txBody>
                    <a:bodyPr/>
                    <a:lstStyle/>
                    <a:p>
                      <a:pPr algn="ctr"/>
                      <a:r>
                        <a:rPr lang="en-IN" sz="1900" b="1" dirty="0">
                          <a:latin typeface="Tahoma" panose="020B0604030504040204" pitchFamily="34" charset="0"/>
                          <a:ea typeface="Tahoma" panose="020B0604030504040204" pitchFamily="34" charset="0"/>
                          <a:cs typeface="Tahoma" panose="020B0604030504040204" pitchFamily="34" charset="0"/>
                        </a:rPr>
                        <a:t>Value</a:t>
                      </a:r>
                    </a:p>
                  </a:txBody>
                  <a:tcPr anchor="ctr"/>
                </a:tc>
                <a:extLst>
                  <a:ext uri="{0D108BD9-81ED-4DB2-BD59-A6C34878D82A}">
                    <a16:rowId xmlns:a16="http://schemas.microsoft.com/office/drawing/2014/main" val="3350597665"/>
                  </a:ext>
                </a:extLst>
              </a:tr>
              <a:tr h="615480">
                <a:tc>
                  <a:txBody>
                    <a:bodyPr/>
                    <a:lstStyle/>
                    <a:p>
                      <a:pPr algn="ctr"/>
                      <a:r>
                        <a:rPr lang="en-IN" sz="1900" dirty="0">
                          <a:latin typeface="Tahoma" panose="020B0604030504040204" pitchFamily="34" charset="0"/>
                          <a:ea typeface="Tahoma" panose="020B0604030504040204" pitchFamily="34" charset="0"/>
                          <a:cs typeface="Tahoma" panose="020B0604030504040204" pitchFamily="34" charset="0"/>
                        </a:rPr>
                        <a:t>Additional Associates Needed</a:t>
                      </a:r>
                      <a:endParaRPr lang="en-IN" sz="1900" b="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IN" sz="1900" dirty="0">
                          <a:latin typeface="Tahoma" panose="020B0604030504040204" pitchFamily="34" charset="0"/>
                          <a:ea typeface="Tahoma" panose="020B0604030504040204" pitchFamily="34" charset="0"/>
                          <a:cs typeface="Tahoma" panose="020B0604030504040204" pitchFamily="34" charset="0"/>
                        </a:rPr>
                        <a:t>652</a:t>
                      </a:r>
                    </a:p>
                  </a:txBody>
                  <a:tcPr anchor="ctr"/>
                </a:tc>
                <a:extLst>
                  <a:ext uri="{0D108BD9-81ED-4DB2-BD59-A6C34878D82A}">
                    <a16:rowId xmlns:a16="http://schemas.microsoft.com/office/drawing/2014/main" val="2965830720"/>
                  </a:ext>
                </a:extLst>
              </a:tr>
              <a:tr h="615480">
                <a:tc>
                  <a:txBody>
                    <a:bodyPr/>
                    <a:lstStyle/>
                    <a:p>
                      <a:pPr algn="ctr"/>
                      <a:r>
                        <a:rPr lang="en-IN" sz="1900" dirty="0">
                          <a:latin typeface="Tahoma" panose="020B0604030504040204" pitchFamily="34" charset="0"/>
                          <a:ea typeface="Tahoma" panose="020B0604030504040204" pitchFamily="34" charset="0"/>
                          <a:cs typeface="Tahoma" panose="020B0604030504040204" pitchFamily="34" charset="0"/>
                        </a:rPr>
                        <a:t>Time to Full Productivity</a:t>
                      </a:r>
                      <a:endParaRPr lang="en-IN" sz="1900" b="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IN" sz="1900" dirty="0">
                          <a:latin typeface="Tahoma" panose="020B0604030504040204" pitchFamily="34" charset="0"/>
                          <a:ea typeface="Tahoma" panose="020B0604030504040204" pitchFamily="34" charset="0"/>
                          <a:cs typeface="Tahoma" panose="020B0604030504040204" pitchFamily="34" charset="0"/>
                        </a:rPr>
                        <a:t>5 Months</a:t>
                      </a:r>
                    </a:p>
                  </a:txBody>
                  <a:tcPr anchor="ctr"/>
                </a:tc>
                <a:extLst>
                  <a:ext uri="{0D108BD9-81ED-4DB2-BD59-A6C34878D82A}">
                    <a16:rowId xmlns:a16="http://schemas.microsoft.com/office/drawing/2014/main" val="3413033591"/>
                  </a:ext>
                </a:extLst>
              </a:tr>
            </a:tbl>
          </a:graphicData>
        </a:graphic>
      </p:graphicFrame>
      <p:pic>
        <p:nvPicPr>
          <p:cNvPr id="8194" name="Picture 2">
            <a:extLst>
              <a:ext uri="{FF2B5EF4-FFF2-40B4-BE49-F238E27FC236}">
                <a16:creationId xmlns:a16="http://schemas.microsoft.com/office/drawing/2014/main" id="{4125C505-EA5C-A7CD-5258-43582D5D5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9467" y="1683485"/>
            <a:ext cx="9186041" cy="49810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4C394B6-3658-153B-ADDD-E48F8CE756EA}"/>
              </a:ext>
            </a:extLst>
          </p:cNvPr>
          <p:cNvSpPr>
            <a:spLocks noChangeArrowheads="1"/>
          </p:cNvSpPr>
          <p:nvPr/>
        </p:nvSpPr>
        <p:spPr bwMode="auto">
          <a:xfrm>
            <a:off x="6180083" y="8801100"/>
            <a:ext cx="1169670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CONCLUSION:</a:t>
            </a:r>
          </a:p>
          <a:p>
            <a:pPr marL="800100" lvl="1" indent="-342900" algn="just" eaLnBrk="0" fontAlgn="base" hangingPunct="0">
              <a:spcBef>
                <a:spcPct val="0"/>
              </a:spcBef>
              <a:spcAft>
                <a:spcPct val="0"/>
              </a:spcAf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It would take approximately 5 months from the start of hiring to have new associates fully productive and ready to handle the increased workload.</a:t>
            </a: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9" name="Slide Number Placeholder 8">
            <a:extLst>
              <a:ext uri="{FF2B5EF4-FFF2-40B4-BE49-F238E27FC236}">
                <a16:creationId xmlns:a16="http://schemas.microsoft.com/office/drawing/2014/main" id="{AE149344-25D3-5375-A768-9CA27F460D4E}"/>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43</a:t>
            </a:fld>
            <a:endParaRPr lang="en-IN" spc="10" dirty="0"/>
          </a:p>
        </p:txBody>
      </p:sp>
    </p:spTree>
    <p:extLst>
      <p:ext uri="{BB962C8B-B14F-4D97-AF65-F5344CB8AC3E}">
        <p14:creationId xmlns:p14="http://schemas.microsoft.com/office/powerpoint/2010/main" val="3982969581"/>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F9D98-CAD3-68B1-3F12-219A9DB4B98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17738BA-F834-6D1A-02E8-9BE2C8C0E7F5}"/>
              </a:ext>
            </a:extLst>
          </p:cNvPr>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chemeClr val="bg2">
              <a:lumMod val="90000"/>
            </a:schemeClr>
          </a:solidFill>
        </p:spPr>
        <p:txBody>
          <a:bodyPr wrap="square" lIns="0" tIns="0" rIns="0" bIns="0" rtlCol="0"/>
          <a:lstStyle/>
          <a:p>
            <a:endParaRPr/>
          </a:p>
        </p:txBody>
      </p:sp>
      <p:sp>
        <p:nvSpPr>
          <p:cNvPr id="3" name="Rectangle 4">
            <a:extLst>
              <a:ext uri="{FF2B5EF4-FFF2-40B4-BE49-F238E27FC236}">
                <a16:creationId xmlns:a16="http://schemas.microsoft.com/office/drawing/2014/main" id="{057408BD-EC26-D9F4-511F-447AAFD5E04F}"/>
              </a:ext>
            </a:extLst>
          </p:cNvPr>
          <p:cNvSpPr>
            <a:spLocks noChangeArrowheads="1"/>
          </p:cNvSpPr>
          <p:nvPr/>
        </p:nvSpPr>
        <p:spPr bwMode="auto">
          <a:xfrm>
            <a:off x="386456" y="1271748"/>
            <a:ext cx="5557144" cy="8710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2000" b="1" dirty="0">
                <a:latin typeface="Tahoma" panose="020B0604030504040204" pitchFamily="34" charset="0"/>
                <a:ea typeface="Tahoma" panose="020B0604030504040204" pitchFamily="34" charset="0"/>
                <a:cs typeface="Tahoma" panose="020B0604030504040204" pitchFamily="34" charset="0"/>
              </a:rPr>
              <a:t>NEGOTIATION APPROACH WITH THE GROWTH TEAM:</a:t>
            </a:r>
          </a:p>
          <a:p>
            <a:pPr marL="0" marR="0" lvl="0" indent="0" algn="just" defTabSz="914400" rtl="0" eaLnBrk="0" fontAlgn="base" latinLnBrk="0" hangingPunct="0">
              <a:lnSpc>
                <a:spcPct val="100000"/>
              </a:lnSpc>
              <a:spcBef>
                <a:spcPct val="0"/>
              </a:spcBef>
              <a:spcAft>
                <a:spcPct val="0"/>
              </a:spcAft>
              <a:buClrTx/>
              <a:buSzTx/>
              <a:buFontTx/>
              <a:buNone/>
              <a:tabLst/>
            </a:pPr>
            <a:endParaRPr lang="en-US" sz="2000" b="1"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Phased Rollout Request</a:t>
            </a:r>
            <a:r>
              <a:rPr lang="en-US" sz="2000" dirty="0">
                <a:latin typeface="Tahoma" panose="020B0604030504040204" pitchFamily="34" charset="0"/>
                <a:ea typeface="Tahoma" panose="020B0604030504040204" pitchFamily="34" charset="0"/>
                <a:cs typeface="Tahoma" panose="020B0604030504040204" pitchFamily="34" charset="0"/>
              </a:rPr>
              <a:t>: I’ll propose a gradual rollout instead of an immediate 5x increase. This phased approach will allow us to monitor capacity adjustments in real-time, helping to mitigate potential service delays.</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Alignment on Training Needs</a:t>
            </a:r>
            <a:r>
              <a:rPr lang="en-US" sz="2000" dirty="0">
                <a:latin typeface="Tahoma" panose="020B0604030504040204" pitchFamily="34" charset="0"/>
                <a:ea typeface="Tahoma" panose="020B0604030504040204" pitchFamily="34" charset="0"/>
                <a:cs typeface="Tahoma" panose="020B0604030504040204" pitchFamily="34" charset="0"/>
              </a:rPr>
              <a:t>: I’ll emphasize the importance of dedicating resources to training new hires, so they reach optimal productivity faster and can handle the increased workload efficiently.</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Discuss Performance Metrics</a:t>
            </a:r>
            <a:r>
              <a:rPr lang="en-US" sz="2000" dirty="0">
                <a:latin typeface="Tahoma" panose="020B0604030504040204" pitchFamily="34" charset="0"/>
                <a:ea typeface="Tahoma" panose="020B0604030504040204" pitchFamily="34" charset="0"/>
                <a:cs typeface="Tahoma" panose="020B0604030504040204" pitchFamily="34" charset="0"/>
              </a:rPr>
              <a:t>: I’ll suggest setting mutually agreed-upon KPIs for service standards during this transition, ensuring alignment on expectations for service consistency.</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Pilot Phase Option</a:t>
            </a:r>
            <a:r>
              <a:rPr lang="en-US" sz="2000" dirty="0">
                <a:latin typeface="Tahoma" panose="020B0604030504040204" pitchFamily="34" charset="0"/>
                <a:ea typeface="Tahoma" panose="020B0604030504040204" pitchFamily="34" charset="0"/>
                <a:cs typeface="Tahoma" panose="020B0604030504040204" pitchFamily="34" charset="0"/>
              </a:rPr>
              <a:t>: I’ll propose launching a pilot phase with a smaller customer segment to test our operational scalability. This will provide insights into real demand, allowing us to adjust the hiring timeline if needed.</a:t>
            </a:r>
          </a:p>
        </p:txBody>
      </p:sp>
      <p:sp>
        <p:nvSpPr>
          <p:cNvPr id="7" name="object 2">
            <a:extLst>
              <a:ext uri="{FF2B5EF4-FFF2-40B4-BE49-F238E27FC236}">
                <a16:creationId xmlns:a16="http://schemas.microsoft.com/office/drawing/2014/main" id="{CB15C51C-3854-242B-090D-D00C5257426E}"/>
              </a:ext>
            </a:extLst>
          </p:cNvPr>
          <p:cNvSpPr/>
          <p:nvPr/>
        </p:nvSpPr>
        <p:spPr>
          <a:xfrm>
            <a:off x="12260580" y="0"/>
            <a:ext cx="6027420"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chemeClr val="accent6">
              <a:lumMod val="40000"/>
              <a:lumOff val="60000"/>
            </a:schemeClr>
          </a:solidFill>
        </p:spPr>
        <p:txBody>
          <a:bodyPr wrap="square" lIns="0" tIns="0" rIns="0" bIns="0" rtlCol="0"/>
          <a:lstStyle/>
          <a:p>
            <a:endParaRPr dirty="0"/>
          </a:p>
        </p:txBody>
      </p:sp>
      <p:sp>
        <p:nvSpPr>
          <p:cNvPr id="8" name="object 2">
            <a:extLst>
              <a:ext uri="{FF2B5EF4-FFF2-40B4-BE49-F238E27FC236}">
                <a16:creationId xmlns:a16="http://schemas.microsoft.com/office/drawing/2014/main" id="{3F18EA49-DD34-B3CD-1FAC-7AFA0E5EDA41}"/>
              </a:ext>
            </a:extLst>
          </p:cNvPr>
          <p:cNvSpPr/>
          <p:nvPr/>
        </p:nvSpPr>
        <p:spPr>
          <a:xfrm>
            <a:off x="6096000" y="-4849"/>
            <a:ext cx="6164580"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chemeClr val="accent6">
              <a:lumMod val="20000"/>
              <a:lumOff val="80000"/>
            </a:schemeClr>
          </a:solidFill>
        </p:spPr>
        <p:txBody>
          <a:bodyPr wrap="square" lIns="0" tIns="0" rIns="0" bIns="0" rtlCol="0"/>
          <a:lstStyle/>
          <a:p>
            <a:endParaRPr dirty="0"/>
          </a:p>
        </p:txBody>
      </p:sp>
      <p:sp>
        <p:nvSpPr>
          <p:cNvPr id="10" name="Rectangle 4">
            <a:extLst>
              <a:ext uri="{FF2B5EF4-FFF2-40B4-BE49-F238E27FC236}">
                <a16:creationId xmlns:a16="http://schemas.microsoft.com/office/drawing/2014/main" id="{22DD4F3B-349B-F32F-A330-6A7B7046C1C9}"/>
              </a:ext>
            </a:extLst>
          </p:cNvPr>
          <p:cNvSpPr>
            <a:spLocks noChangeArrowheads="1"/>
          </p:cNvSpPr>
          <p:nvPr/>
        </p:nvSpPr>
        <p:spPr bwMode="auto">
          <a:xfrm>
            <a:off x="6174582" y="1271748"/>
            <a:ext cx="5557144"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2000" b="1" dirty="0">
                <a:latin typeface="Tahoma" panose="020B0604030504040204" pitchFamily="34" charset="0"/>
                <a:ea typeface="Tahoma" panose="020B0604030504040204" pitchFamily="34" charset="0"/>
                <a:cs typeface="Tahoma" panose="020B0604030504040204" pitchFamily="34" charset="0"/>
              </a:rPr>
              <a:t>MY KEY CONCERNS:</a:t>
            </a:r>
          </a:p>
          <a:p>
            <a:pPr marL="0" marR="0" lvl="0" indent="0" algn="just" defTabSz="914400" rtl="0" eaLnBrk="0" fontAlgn="base" latinLnBrk="0" hangingPunct="0">
              <a:lnSpc>
                <a:spcPct val="100000"/>
              </a:lnSpc>
              <a:spcBef>
                <a:spcPct val="0"/>
              </a:spcBef>
              <a:spcAft>
                <a:spcPct val="0"/>
              </a:spcAft>
              <a:buClrTx/>
              <a:buSzTx/>
              <a:buFontTx/>
              <a:buNone/>
              <a:tabLst/>
            </a:pPr>
            <a:endParaRPr lang="en-US" sz="2000" b="1" dirty="0">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sz="2000" b="1"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Hiring and Training Timeline</a:t>
            </a:r>
            <a:r>
              <a:rPr lang="en-US" sz="2000" dirty="0">
                <a:latin typeface="Tahoma" panose="020B0604030504040204" pitchFamily="34" charset="0"/>
                <a:ea typeface="Tahoma" panose="020B0604030504040204" pitchFamily="34" charset="0"/>
                <a:cs typeface="Tahoma" panose="020B0604030504040204" pitchFamily="34" charset="0"/>
              </a:rPr>
              <a:t>: I’ll emphasize that any delays in hiring or onboarding could impact our readiness, potentially straining existing resources.</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Quality Control</a:t>
            </a:r>
            <a:r>
              <a:rPr lang="en-US" sz="2000" dirty="0">
                <a:latin typeface="Tahoma" panose="020B0604030504040204" pitchFamily="34" charset="0"/>
                <a:ea typeface="Tahoma" panose="020B0604030504040204" pitchFamily="34" charset="0"/>
                <a:cs typeface="Tahoma" panose="020B0604030504040204" pitchFamily="34" charset="0"/>
              </a:rPr>
              <a:t>: Maintaining service standards will be essential. I’ll stress the need for consistent quality checks to avoid performance dips during the transition.</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Impact on Existing Team</a:t>
            </a:r>
            <a:r>
              <a:rPr lang="en-US" sz="2000" dirty="0">
                <a:latin typeface="Tahoma" panose="020B0604030504040204" pitchFamily="34" charset="0"/>
                <a:ea typeface="Tahoma" panose="020B0604030504040204" pitchFamily="34" charset="0"/>
                <a:cs typeface="Tahoma" panose="020B0604030504040204" pitchFamily="34" charset="0"/>
              </a:rPr>
              <a:t>: There’s a risk that current associates may experience an increased workload during onboarding. I’ll highlight the importance of managing this to support morale and maintain efficiency.</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Process Optimization</a:t>
            </a:r>
            <a:r>
              <a:rPr lang="en-US" sz="2000" dirty="0">
                <a:latin typeface="Tahoma" panose="020B0604030504040204" pitchFamily="34" charset="0"/>
                <a:ea typeface="Tahoma" panose="020B0604030504040204" pitchFamily="34" charset="0"/>
                <a:cs typeface="Tahoma" panose="020B0604030504040204" pitchFamily="34" charset="0"/>
              </a:rPr>
              <a:t>: While we’ll need additional headcount, I’ll advocate for exploring process improvements to enhance handling times and reduce our long-term reliance on a large workforce.</a:t>
            </a:r>
          </a:p>
        </p:txBody>
      </p:sp>
      <p:sp>
        <p:nvSpPr>
          <p:cNvPr id="11" name="Rectangle 4">
            <a:extLst>
              <a:ext uri="{FF2B5EF4-FFF2-40B4-BE49-F238E27FC236}">
                <a16:creationId xmlns:a16="http://schemas.microsoft.com/office/drawing/2014/main" id="{B6D07C04-9596-3D8A-5F74-83FB255CE09D}"/>
              </a:ext>
            </a:extLst>
          </p:cNvPr>
          <p:cNvSpPr>
            <a:spLocks noChangeArrowheads="1"/>
          </p:cNvSpPr>
          <p:nvPr/>
        </p:nvSpPr>
        <p:spPr bwMode="auto">
          <a:xfrm>
            <a:off x="12412980" y="1271748"/>
            <a:ext cx="5557144" cy="686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2000" b="1" dirty="0">
                <a:latin typeface="Tahoma" panose="020B0604030504040204" pitchFamily="34" charset="0"/>
                <a:ea typeface="Tahoma" panose="020B0604030504040204" pitchFamily="34" charset="0"/>
                <a:cs typeface="Tahoma" panose="020B0604030504040204" pitchFamily="34" charset="0"/>
              </a:rPr>
              <a:t>ADDITIONAL INFORMATION FROM THE GROWTH TEAM:</a:t>
            </a:r>
          </a:p>
          <a:p>
            <a:pPr marL="0" marR="0" lvl="0" indent="0" algn="just" defTabSz="914400" rtl="0" eaLnBrk="0" fontAlgn="base" latinLnBrk="0" hangingPunct="0">
              <a:lnSpc>
                <a:spcPct val="100000"/>
              </a:lnSpc>
              <a:spcBef>
                <a:spcPct val="0"/>
              </a:spcBef>
              <a:spcAft>
                <a:spcPct val="0"/>
              </a:spcAft>
              <a:buClrTx/>
              <a:buSzTx/>
              <a:buFontTx/>
              <a:buNone/>
              <a:tabLst/>
            </a:pPr>
            <a:endParaRPr lang="en-US" sz="2000" b="1"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Projected Demand Timeline</a:t>
            </a:r>
            <a:r>
              <a:rPr lang="en-US" sz="2000" dirty="0">
                <a:latin typeface="Tahoma" panose="020B0604030504040204" pitchFamily="34" charset="0"/>
                <a:ea typeface="Tahoma" panose="020B0604030504040204" pitchFamily="34" charset="0"/>
                <a:cs typeface="Tahoma" panose="020B0604030504040204" pitchFamily="34" charset="0"/>
              </a:rPr>
              <a:t>: I’ll ask for clarity on when the team expects to reach the full 5x workload, allowing us to plan hiring phases with precision</a:t>
            </a:r>
          </a:p>
          <a:p>
            <a:pPr marR="0" lvl="0" algn="just" defTabSz="914400" rtl="0" eaLnBrk="0" fontAlgn="base" latinLnBrk="0" hangingPunct="0">
              <a:lnSpc>
                <a:spcPct val="100000"/>
              </a:lnSpc>
              <a:spcBef>
                <a:spcPct val="0"/>
              </a:spcBef>
              <a:spcAft>
                <a:spcPct val="0"/>
              </a:spcAft>
              <a:buClrTx/>
              <a:buSzTx/>
              <a:tabLst/>
            </a:pP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Flexibility in Rollout Scale</a:t>
            </a:r>
            <a:r>
              <a:rPr lang="en-US" sz="2000" dirty="0">
                <a:latin typeface="Tahoma" panose="020B0604030504040204" pitchFamily="34" charset="0"/>
                <a:ea typeface="Tahoma" panose="020B0604030504040204" pitchFamily="34" charset="0"/>
                <a:cs typeface="Tahoma" panose="020B0604030504040204" pitchFamily="34" charset="0"/>
              </a:rPr>
              <a:t>: I’ll determine if phased scaling is an option, as this could alleviate immediate capacity pressures and enable a more controlled ramp-up.</a:t>
            </a:r>
          </a:p>
          <a:p>
            <a:pPr marR="0" lvl="0" algn="just" defTabSz="914400" rtl="0" eaLnBrk="0" fontAlgn="base" latinLnBrk="0" hangingPunct="0">
              <a:lnSpc>
                <a:spcPct val="100000"/>
              </a:lnSpc>
              <a:spcBef>
                <a:spcPct val="0"/>
              </a:spcBef>
              <a:spcAft>
                <a:spcPct val="0"/>
              </a:spcAft>
              <a:buClrTx/>
              <a:buSzTx/>
              <a:tabLst/>
            </a:pP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Customer Experience Standards</a:t>
            </a:r>
            <a:r>
              <a:rPr lang="en-US" sz="2000" dirty="0">
                <a:latin typeface="Tahoma" panose="020B0604030504040204" pitchFamily="34" charset="0"/>
                <a:ea typeface="Tahoma" panose="020B0604030504040204" pitchFamily="34" charset="0"/>
                <a:cs typeface="Tahoma" panose="020B0604030504040204" pitchFamily="34" charset="0"/>
              </a:rPr>
              <a:t>: I’ll request specific service quality metrics so we can tailor training and performance tracking to meet these expectations.</a:t>
            </a:r>
          </a:p>
          <a:p>
            <a:pPr marR="0" lvl="0" algn="just" defTabSz="914400" rtl="0" eaLnBrk="0" fontAlgn="base" latinLnBrk="0" hangingPunct="0">
              <a:lnSpc>
                <a:spcPct val="100000"/>
              </a:lnSpc>
              <a:spcBef>
                <a:spcPct val="0"/>
              </a:spcBef>
              <a:spcAft>
                <a:spcPct val="0"/>
              </a:spcAft>
              <a:buClrTx/>
              <a:buSzTx/>
              <a:tabLst/>
            </a:pP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b="1" dirty="0">
                <a:latin typeface="Tahoma" panose="020B0604030504040204" pitchFamily="34" charset="0"/>
                <a:ea typeface="Tahoma" panose="020B0604030504040204" pitchFamily="34" charset="0"/>
                <a:cs typeface="Tahoma" panose="020B0604030504040204" pitchFamily="34" charset="0"/>
              </a:rPr>
              <a:t>Feedback Mechanism</a:t>
            </a:r>
            <a:r>
              <a:rPr lang="en-US" sz="2000" dirty="0">
                <a:latin typeface="Tahoma" panose="020B0604030504040204" pitchFamily="34" charset="0"/>
                <a:ea typeface="Tahoma" panose="020B0604030504040204" pitchFamily="34" charset="0"/>
                <a:cs typeface="Tahoma" panose="020B0604030504040204" pitchFamily="34" charset="0"/>
              </a:rPr>
              <a:t>: Post-launch, I’ll suggest implementing a feedback loop to quickly identify challenges and refine our processes as needed.</a:t>
            </a:r>
          </a:p>
        </p:txBody>
      </p:sp>
      <p:sp>
        <p:nvSpPr>
          <p:cNvPr id="4" name="object 4">
            <a:extLst>
              <a:ext uri="{FF2B5EF4-FFF2-40B4-BE49-F238E27FC236}">
                <a16:creationId xmlns:a16="http://schemas.microsoft.com/office/drawing/2014/main" id="{045DFA2A-BEEB-1AA2-C7E1-0DCDC506757F}"/>
              </a:ext>
            </a:extLst>
          </p:cNvPr>
          <p:cNvSpPr txBox="1">
            <a:spLocks noGrp="1"/>
          </p:cNvSpPr>
          <p:nvPr>
            <p:ph type="title"/>
          </p:nvPr>
        </p:nvSpPr>
        <p:spPr>
          <a:xfrm>
            <a:off x="6248400" y="89371"/>
            <a:ext cx="6164580" cy="859210"/>
          </a:xfrm>
          <a:prstGeom prst="rect">
            <a:avLst/>
          </a:prstGeom>
        </p:spPr>
        <p:txBody>
          <a:bodyPr vert="horz" wrap="square" lIns="0" tIns="12700" rIns="0" bIns="0" rtlCol="0">
            <a:spAutoFit/>
          </a:bodyPr>
          <a:lstStyle/>
          <a:p>
            <a:pPr marL="2540" algn="just">
              <a:spcBef>
                <a:spcPts val="100"/>
              </a:spcBef>
            </a:pPr>
            <a:r>
              <a:rPr lang="en-IN" sz="5500" kern="1200" spc="80" dirty="0">
                <a:solidFill>
                  <a:srgbClr val="310606"/>
                </a:solidFill>
                <a:ea typeface="+mn-ea"/>
              </a:rPr>
              <a:t>SUGGESTIONS!!</a:t>
            </a:r>
            <a:endParaRPr lang="en-IN" sz="5500" dirty="0"/>
          </a:p>
        </p:txBody>
      </p:sp>
      <p:sp>
        <p:nvSpPr>
          <p:cNvPr id="13" name="Slide Number Placeholder 12">
            <a:extLst>
              <a:ext uri="{FF2B5EF4-FFF2-40B4-BE49-F238E27FC236}">
                <a16:creationId xmlns:a16="http://schemas.microsoft.com/office/drawing/2014/main" id="{41E3CA7F-F820-56AD-C17E-C80180F034F8}"/>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44</a:t>
            </a:fld>
            <a:endParaRPr lang="en-IN" spc="10" dirty="0"/>
          </a:p>
        </p:txBody>
      </p:sp>
    </p:spTree>
    <p:extLst>
      <p:ext uri="{BB962C8B-B14F-4D97-AF65-F5344CB8AC3E}">
        <p14:creationId xmlns:p14="http://schemas.microsoft.com/office/powerpoint/2010/main" val="1265080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64604-FE52-1DDE-1538-5E615D14F15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3DEC572-A862-3B83-860E-AB201F6CBF0A}"/>
              </a:ext>
            </a:extLst>
          </p:cNvPr>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chemeClr val="bg2">
              <a:lumMod val="75000"/>
            </a:schemeClr>
          </a:solidFill>
        </p:spPr>
        <p:txBody>
          <a:bodyPr wrap="square" lIns="0" tIns="0" rIns="0" bIns="0" rtlCol="0"/>
          <a:lstStyle/>
          <a:p>
            <a:pPr algn="just"/>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3" name="object 3">
            <a:extLst>
              <a:ext uri="{FF2B5EF4-FFF2-40B4-BE49-F238E27FC236}">
                <a16:creationId xmlns:a16="http://schemas.microsoft.com/office/drawing/2014/main" id="{7011D311-A1C5-96A9-0F11-4D6A556DBF62}"/>
              </a:ext>
            </a:extLst>
          </p:cNvPr>
          <p:cNvSpPr txBox="1">
            <a:spLocks noGrp="1"/>
          </p:cNvSpPr>
          <p:nvPr>
            <p:ph type="title"/>
          </p:nvPr>
        </p:nvSpPr>
        <p:spPr>
          <a:xfrm>
            <a:off x="1066800" y="647700"/>
            <a:ext cx="15951275" cy="1397819"/>
          </a:xfrm>
          <a:prstGeom prst="rect">
            <a:avLst/>
          </a:prstGeom>
        </p:spPr>
        <p:txBody>
          <a:bodyPr vert="horz" wrap="square" lIns="0" tIns="12700" rIns="0" bIns="0" rtlCol="0">
            <a:spAutoFit/>
          </a:bodyPr>
          <a:lstStyle/>
          <a:p>
            <a:pPr marL="12700">
              <a:lnSpc>
                <a:spcPct val="100000"/>
              </a:lnSpc>
              <a:spcBef>
                <a:spcPts val="100"/>
              </a:spcBef>
            </a:pPr>
            <a:r>
              <a:rPr lang="en-IN" sz="4500" spc="70" dirty="0"/>
              <a:t>SUMMARY: </a:t>
            </a:r>
            <a:r>
              <a:rPr lang="en-US" sz="4500" dirty="0"/>
              <a:t>OPERATIONAL READINESS FOR TYPE_THREE </a:t>
            </a:r>
            <a:r>
              <a:rPr lang="en-US" sz="4500" spc="-15" dirty="0">
                <a:solidFill>
                  <a:srgbClr val="00B050"/>
                </a:solidFill>
              </a:rPr>
              <a:t>WORKLOAD INCREASE</a:t>
            </a:r>
            <a:r>
              <a:rPr lang="en-IN" sz="4500" spc="-15" dirty="0">
                <a:solidFill>
                  <a:srgbClr val="00B050"/>
                </a:solidFill>
              </a:rPr>
              <a:t>  </a:t>
            </a:r>
            <a:endParaRPr sz="4500" spc="-15" dirty="0">
              <a:solidFill>
                <a:srgbClr val="00B050"/>
              </a:solidFill>
            </a:endParaRPr>
          </a:p>
        </p:txBody>
      </p:sp>
      <p:sp>
        <p:nvSpPr>
          <p:cNvPr id="16" name="Rectangle 4">
            <a:extLst>
              <a:ext uri="{FF2B5EF4-FFF2-40B4-BE49-F238E27FC236}">
                <a16:creationId xmlns:a16="http://schemas.microsoft.com/office/drawing/2014/main" id="{32193778-E424-DCE3-09CE-8D5F91C1DB80}"/>
              </a:ext>
            </a:extLst>
          </p:cNvPr>
          <p:cNvSpPr>
            <a:spLocks noChangeArrowheads="1"/>
          </p:cNvSpPr>
          <p:nvPr/>
        </p:nvSpPr>
        <p:spPr bwMode="auto">
          <a:xfrm>
            <a:off x="1066800" y="2328715"/>
            <a:ext cx="15621000"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000" b="1" dirty="0">
                <a:latin typeface="Tahoma" panose="020B0604030504040204" pitchFamily="34" charset="0"/>
                <a:ea typeface="Tahoma" panose="020B0604030504040204" pitchFamily="34" charset="0"/>
                <a:cs typeface="Tahoma" panose="020B0604030504040204" pitchFamily="34" charset="0"/>
              </a:rPr>
              <a:t>1. Current Capacity for TYPE_THREE Cases</a:t>
            </a:r>
            <a:endParaRPr lang="en-US" sz="2000" dirty="0">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Average of 24 cases handled per associate in January 2022 establishes the baseline.</a:t>
            </a: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This baseline helps project the increased resources required to handle a 5x workload.</a:t>
            </a:r>
          </a:p>
          <a:p>
            <a:pPr algn="just"/>
            <a:endParaRPr lang="en-US" sz="2000" dirty="0">
              <a:latin typeface="Tahoma" panose="020B0604030504040204" pitchFamily="34" charset="0"/>
              <a:ea typeface="Tahoma" panose="020B0604030504040204" pitchFamily="34" charset="0"/>
              <a:cs typeface="Tahoma" panose="020B0604030504040204" pitchFamily="34" charset="0"/>
            </a:endParaRPr>
          </a:p>
          <a:p>
            <a:pPr algn="just"/>
            <a:r>
              <a:rPr lang="en-US" sz="2000" b="1" dirty="0">
                <a:latin typeface="Tahoma" panose="020B0604030504040204" pitchFamily="34" charset="0"/>
                <a:ea typeface="Tahoma" panose="020B0604030504040204" pitchFamily="34" charset="0"/>
                <a:cs typeface="Tahoma" panose="020B0604030504040204" pitchFamily="34" charset="0"/>
              </a:rPr>
              <a:t>2. Estimated Cases per Associate for 5x Increase</a:t>
            </a:r>
            <a:endParaRPr lang="en-US" sz="2000" dirty="0">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Associates would need to handle approximately 120 cases each to meet the increased demand.</a:t>
            </a: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This significant rise underscores the need for either enhanced efficiency or expanded resources.</a:t>
            </a:r>
          </a:p>
          <a:p>
            <a:pPr algn="just">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algn="just"/>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3. </a:t>
            </a:r>
            <a:r>
              <a:rPr lang="en-US" sz="2000" b="1" dirty="0">
                <a:latin typeface="Tahoma" panose="020B0604030504040204" pitchFamily="34" charset="0"/>
                <a:ea typeface="Tahoma" panose="020B0604030504040204" pitchFamily="34" charset="0"/>
                <a:cs typeface="Tahoma" panose="020B0604030504040204" pitchFamily="34" charset="0"/>
              </a:rPr>
              <a:t>Required Team Size for 5x Workload Increase</a:t>
            </a:r>
            <a:endParaRPr lang="en-US" sz="2000" dirty="0">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Current team of 163 associates for TYPE_THREE cases would need to scale up to 815 associates.</a:t>
            </a: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Highlights the necessity of substantial hiring to maintain the January 2022 processing standards.</a:t>
            </a:r>
          </a:p>
          <a:p>
            <a:pPr algn="just">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algn="just"/>
            <a:r>
              <a:rPr lang="en-US" sz="2000" b="1" dirty="0">
                <a:latin typeface="Tahoma" panose="020B0604030504040204" pitchFamily="34" charset="0"/>
                <a:ea typeface="Tahoma" panose="020B0604030504040204" pitchFamily="34" charset="0"/>
                <a:cs typeface="Tahoma" panose="020B0604030504040204" pitchFamily="34" charset="0"/>
              </a:rPr>
              <a:t>Hiring and Onboarding Timeline for Additional Associates</a:t>
            </a:r>
            <a:endParaRPr lang="en-US" sz="2000" dirty="0">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652 additional associates required, with a 5-month period (1 month for hiring + 4 months for onboarding) to become fully productive.</a:t>
            </a:r>
          </a:p>
          <a:p>
            <a:pPr marL="800100" lvl="1" indent="-342900" algn="jus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Provides a timeline to reach full operational capacity after new hiring begins.</a:t>
            </a:r>
          </a:p>
          <a:p>
            <a:pPr algn="just">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7" name="Rectangle 4">
            <a:extLst>
              <a:ext uri="{FF2B5EF4-FFF2-40B4-BE49-F238E27FC236}">
                <a16:creationId xmlns:a16="http://schemas.microsoft.com/office/drawing/2014/main" id="{155799F8-C28C-B0B4-A18C-1D25C3BA21B8}"/>
              </a:ext>
            </a:extLst>
          </p:cNvPr>
          <p:cNvSpPr>
            <a:spLocks noChangeArrowheads="1"/>
          </p:cNvSpPr>
          <p:nvPr/>
        </p:nvSpPr>
        <p:spPr bwMode="auto">
          <a:xfrm>
            <a:off x="1066800" y="7741918"/>
            <a:ext cx="156210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latin typeface="Tahoma" panose="020B0604030504040204" pitchFamily="34" charset="0"/>
                <a:ea typeface="Tahoma" panose="020B0604030504040204" pitchFamily="34" charset="0"/>
                <a:cs typeface="Tahoma" panose="020B0604030504040204" pitchFamily="34" charset="0"/>
              </a:rPr>
              <a:t>Overall Operational Readiness Rating: </a:t>
            </a:r>
            <a:r>
              <a:rPr lang="en-US" sz="2000" b="1" dirty="0">
                <a:highlight>
                  <a:srgbClr val="FF0000"/>
                </a:highlight>
                <a:latin typeface="Tahoma" panose="020B0604030504040204" pitchFamily="34" charset="0"/>
                <a:ea typeface="Tahoma" panose="020B0604030504040204" pitchFamily="34" charset="0"/>
                <a:cs typeface="Tahoma" panose="020B0604030504040204" pitchFamily="34" charset="0"/>
              </a:rPr>
              <a:t>Challenging</a:t>
            </a:r>
          </a:p>
          <a:p>
            <a:r>
              <a:rPr lang="en-US" sz="2000" dirty="0">
                <a:latin typeface="Tahoma" panose="020B0604030504040204" pitchFamily="34" charset="0"/>
                <a:ea typeface="Tahoma" panose="020B0604030504040204" pitchFamily="34" charset="0"/>
                <a:cs typeface="Tahoma" panose="020B0604030504040204" pitchFamily="34" charset="0"/>
              </a:rPr>
              <a:t>While current metrics provide a foundation for handling the projected workload increase, the substantial scaling of resources, significant training demands, and potential impact on existing team performance present operational challenges. A phased rollout, structured feedback loops, and continual monitoring are recommended to enhance readiness.</a:t>
            </a:r>
          </a:p>
        </p:txBody>
      </p:sp>
      <p:sp>
        <p:nvSpPr>
          <p:cNvPr id="5" name="Slide Number Placeholder 4">
            <a:extLst>
              <a:ext uri="{FF2B5EF4-FFF2-40B4-BE49-F238E27FC236}">
                <a16:creationId xmlns:a16="http://schemas.microsoft.com/office/drawing/2014/main" id="{ECFA608B-C1A1-1506-0216-02D3B6A74C1E}"/>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45</a:t>
            </a:fld>
            <a:endParaRPr lang="en-IN" spc="10" dirty="0"/>
          </a:p>
        </p:txBody>
      </p:sp>
    </p:spTree>
    <p:extLst>
      <p:ext uri="{BB962C8B-B14F-4D97-AF65-F5344CB8AC3E}">
        <p14:creationId xmlns:p14="http://schemas.microsoft.com/office/powerpoint/2010/main" val="31115931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5FAC3-156E-F369-78E3-3A657C46C6B5}"/>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0DD1168B-C0F9-B231-3D69-96BB8554C78D}"/>
              </a:ext>
            </a:extLst>
          </p:cNvPr>
          <p:cNvPicPr/>
          <p:nvPr/>
        </p:nvPicPr>
        <p:blipFill>
          <a:blip r:embed="rId2" cstate="print"/>
          <a:stretch>
            <a:fillRect/>
          </a:stretch>
        </p:blipFill>
        <p:spPr>
          <a:xfrm>
            <a:off x="0" y="0"/>
            <a:ext cx="18287999" cy="10286999"/>
          </a:xfrm>
          <a:prstGeom prst="rect">
            <a:avLst/>
          </a:prstGeom>
        </p:spPr>
      </p:pic>
      <p:sp>
        <p:nvSpPr>
          <p:cNvPr id="3" name="object 3">
            <a:extLst>
              <a:ext uri="{FF2B5EF4-FFF2-40B4-BE49-F238E27FC236}">
                <a16:creationId xmlns:a16="http://schemas.microsoft.com/office/drawing/2014/main" id="{54EDF1E2-F0BF-49F5-E0A0-25742BC2C9B3}"/>
              </a:ext>
            </a:extLst>
          </p:cNvPr>
          <p:cNvSpPr txBox="1"/>
          <p:nvPr/>
        </p:nvSpPr>
        <p:spPr>
          <a:xfrm>
            <a:off x="17630371" y="9646260"/>
            <a:ext cx="456565" cy="394335"/>
          </a:xfrm>
          <a:prstGeom prst="rect">
            <a:avLst/>
          </a:prstGeom>
        </p:spPr>
        <p:txBody>
          <a:bodyPr vert="horz" wrap="square" lIns="0" tIns="3175" rIns="0" bIns="0" rtlCol="0">
            <a:spAutoFit/>
          </a:bodyPr>
          <a:lstStyle/>
          <a:p>
            <a:pPr marL="43815">
              <a:lnSpc>
                <a:spcPct val="100000"/>
              </a:lnSpc>
              <a:spcBef>
                <a:spcPts val="25"/>
              </a:spcBef>
            </a:pPr>
            <a:fld id="{81D60167-4931-47E6-BA6A-407CBD079E47}" type="slidenum">
              <a:rPr sz="2400" spc="160" dirty="0">
                <a:solidFill>
                  <a:srgbClr val="5C704D"/>
                </a:solidFill>
                <a:latin typeface="Tahoma"/>
                <a:cs typeface="Tahoma"/>
              </a:rPr>
              <a:t>46</a:t>
            </a:fld>
            <a:endParaRPr sz="2400">
              <a:latin typeface="Tahoma"/>
              <a:cs typeface="Tahoma"/>
            </a:endParaRPr>
          </a:p>
        </p:txBody>
      </p:sp>
      <p:sp>
        <p:nvSpPr>
          <p:cNvPr id="5" name="object 3">
            <a:extLst>
              <a:ext uri="{FF2B5EF4-FFF2-40B4-BE49-F238E27FC236}">
                <a16:creationId xmlns:a16="http://schemas.microsoft.com/office/drawing/2014/main" id="{81971B8F-4326-7992-5666-E1BF013F4D3C}"/>
              </a:ext>
            </a:extLst>
          </p:cNvPr>
          <p:cNvSpPr txBox="1"/>
          <p:nvPr/>
        </p:nvSpPr>
        <p:spPr>
          <a:xfrm>
            <a:off x="2514598" y="2095500"/>
            <a:ext cx="13258801" cy="1175963"/>
          </a:xfrm>
          <a:prstGeom prst="rect">
            <a:avLst/>
          </a:prstGeom>
        </p:spPr>
        <p:txBody>
          <a:bodyPr vert="horz" wrap="square" lIns="0" tIns="250190" rIns="0" bIns="0" rtlCol="0">
            <a:spAutoFit/>
          </a:bodyPr>
          <a:lstStyle/>
          <a:p>
            <a:pPr algn="ctr">
              <a:lnSpc>
                <a:spcPct val="100000"/>
              </a:lnSpc>
              <a:spcBef>
                <a:spcPts val="1970"/>
              </a:spcBef>
            </a:pPr>
            <a:r>
              <a:rPr lang="en-IN" sz="6000" b="1" spc="-300" dirty="0">
                <a:solidFill>
                  <a:srgbClr val="163300"/>
                </a:solidFill>
                <a:latin typeface="Tahoma"/>
                <a:cs typeface="Tahoma"/>
              </a:rPr>
              <a:t>THANK YOU</a:t>
            </a:r>
          </a:p>
        </p:txBody>
      </p:sp>
    </p:spTree>
    <p:extLst>
      <p:ext uri="{BB962C8B-B14F-4D97-AF65-F5344CB8AC3E}">
        <p14:creationId xmlns:p14="http://schemas.microsoft.com/office/powerpoint/2010/main" val="3236573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rgbClr val="163300"/>
          </a:solidFill>
        </p:spPr>
        <p:txBody>
          <a:bodyPr wrap="square" lIns="0" tIns="0" rIns="0" bIns="0" rtlCol="0"/>
          <a:lstStyle/>
          <a:p>
            <a:endParaRPr/>
          </a:p>
        </p:txBody>
      </p:sp>
      <p:sp>
        <p:nvSpPr>
          <p:cNvPr id="3" name="object 3"/>
          <p:cNvSpPr txBox="1"/>
          <p:nvPr/>
        </p:nvSpPr>
        <p:spPr>
          <a:xfrm>
            <a:off x="6950291" y="3911600"/>
            <a:ext cx="4382770" cy="2311400"/>
          </a:xfrm>
          <a:prstGeom prst="rect">
            <a:avLst/>
          </a:prstGeom>
        </p:spPr>
        <p:txBody>
          <a:bodyPr vert="horz" wrap="square" lIns="0" tIns="12700" rIns="0" bIns="0" rtlCol="0">
            <a:spAutoFit/>
          </a:bodyPr>
          <a:lstStyle/>
          <a:p>
            <a:pPr marL="12700">
              <a:lnSpc>
                <a:spcPct val="100000"/>
              </a:lnSpc>
              <a:spcBef>
                <a:spcPts val="100"/>
              </a:spcBef>
            </a:pPr>
            <a:r>
              <a:rPr sz="15000" b="1" spc="250" dirty="0">
                <a:solidFill>
                  <a:srgbClr val="9FE770"/>
                </a:solidFill>
                <a:latin typeface="Tahoma"/>
                <a:cs typeface="Tahoma"/>
              </a:rPr>
              <a:t>Q&amp;A</a:t>
            </a:r>
            <a:endParaRPr sz="15000">
              <a:latin typeface="Tahoma"/>
              <a:cs typeface="Tahoma"/>
            </a:endParaRPr>
          </a:p>
        </p:txBody>
      </p:sp>
      <p:sp>
        <p:nvSpPr>
          <p:cNvPr id="4" name="object 4"/>
          <p:cNvSpPr txBox="1"/>
          <p:nvPr/>
        </p:nvSpPr>
        <p:spPr>
          <a:xfrm>
            <a:off x="17630371" y="9646260"/>
            <a:ext cx="456565" cy="394335"/>
          </a:xfrm>
          <a:prstGeom prst="rect">
            <a:avLst/>
          </a:prstGeom>
        </p:spPr>
        <p:txBody>
          <a:bodyPr vert="horz" wrap="square" lIns="0" tIns="3175" rIns="0" bIns="0" rtlCol="0">
            <a:spAutoFit/>
          </a:bodyPr>
          <a:lstStyle/>
          <a:p>
            <a:pPr marL="43815">
              <a:lnSpc>
                <a:spcPct val="100000"/>
              </a:lnSpc>
              <a:spcBef>
                <a:spcPts val="25"/>
              </a:spcBef>
            </a:pPr>
            <a:fld id="{81D60167-4931-47E6-BA6A-407CBD079E47}" type="slidenum">
              <a:rPr sz="2400" spc="160" dirty="0">
                <a:solidFill>
                  <a:srgbClr val="5C704D"/>
                </a:solidFill>
                <a:latin typeface="Tahoma"/>
                <a:cs typeface="Tahoma"/>
              </a:rPr>
              <a:t>47</a:t>
            </a:fld>
            <a:endParaRPr sz="2400">
              <a:latin typeface="Tahoma"/>
              <a:cs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B3BD98-78FA-7EAD-1C83-E9F9C81D53C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D3611A5-493C-F242-5211-3C20B8EE64DF}"/>
              </a:ext>
            </a:extLst>
          </p:cNvPr>
          <p:cNvSpPr txBox="1"/>
          <p:nvPr/>
        </p:nvSpPr>
        <p:spPr>
          <a:xfrm>
            <a:off x="972203" y="2870905"/>
            <a:ext cx="5979795" cy="3398366"/>
          </a:xfrm>
          <a:prstGeom prst="rect">
            <a:avLst/>
          </a:prstGeom>
        </p:spPr>
        <p:txBody>
          <a:bodyPr vert="horz" wrap="square" lIns="0" tIns="12700" rIns="0" bIns="0" rtlCol="0">
            <a:spAutoFit/>
          </a:bodyPr>
          <a:lstStyle/>
          <a:p>
            <a:pPr marL="12700" marR="5080">
              <a:lnSpc>
                <a:spcPct val="100000"/>
              </a:lnSpc>
              <a:spcBef>
                <a:spcPts val="100"/>
              </a:spcBef>
            </a:pPr>
            <a:r>
              <a:rPr lang="en-IN" sz="5500" b="1" spc="25" dirty="0">
                <a:solidFill>
                  <a:srgbClr val="163300"/>
                </a:solidFill>
                <a:latin typeface="Tahoma"/>
                <a:cs typeface="Tahoma"/>
              </a:rPr>
              <a:t>DATA</a:t>
            </a:r>
            <a:r>
              <a:rPr sz="5500" b="1" spc="25" dirty="0">
                <a:solidFill>
                  <a:srgbClr val="163300"/>
                </a:solidFill>
                <a:latin typeface="Tahoma"/>
                <a:cs typeface="Tahoma"/>
              </a:rPr>
              <a:t> </a:t>
            </a:r>
            <a:r>
              <a:rPr lang="en-IN" sz="5500" b="1" spc="-15" dirty="0">
                <a:solidFill>
                  <a:srgbClr val="9FE770"/>
                </a:solidFill>
                <a:latin typeface="Tahoma"/>
                <a:cs typeface="Tahoma"/>
              </a:rPr>
              <a:t>Cleaning, Preparation</a:t>
            </a:r>
            <a:r>
              <a:rPr lang="en-IN" sz="5500" b="1" spc="25" dirty="0">
                <a:solidFill>
                  <a:srgbClr val="163300"/>
                </a:solidFill>
                <a:latin typeface="Tahoma"/>
                <a:cs typeface="Tahoma"/>
              </a:rPr>
              <a:t> and Sampling Strategy</a:t>
            </a:r>
            <a:r>
              <a:rPr sz="5500" b="1" spc="-120" dirty="0">
                <a:solidFill>
                  <a:srgbClr val="163300"/>
                </a:solidFill>
                <a:latin typeface="Tahoma"/>
                <a:cs typeface="Tahoma"/>
              </a:rPr>
              <a:t>.</a:t>
            </a:r>
            <a:endParaRPr sz="5500" dirty="0">
              <a:latin typeface="Tahoma"/>
              <a:cs typeface="Tahoma"/>
            </a:endParaRPr>
          </a:p>
        </p:txBody>
      </p:sp>
      <p:sp>
        <p:nvSpPr>
          <p:cNvPr id="16" name="object 16">
            <a:extLst>
              <a:ext uri="{FF2B5EF4-FFF2-40B4-BE49-F238E27FC236}">
                <a16:creationId xmlns:a16="http://schemas.microsoft.com/office/drawing/2014/main" id="{984C71EF-AC53-8617-6C3C-BB9F3CC7681A}"/>
              </a:ext>
            </a:extLst>
          </p:cNvPr>
          <p:cNvSpPr txBox="1"/>
          <p:nvPr/>
        </p:nvSpPr>
        <p:spPr>
          <a:xfrm>
            <a:off x="17671912" y="9665607"/>
            <a:ext cx="415290" cy="366395"/>
          </a:xfrm>
          <a:prstGeom prst="rect">
            <a:avLst/>
          </a:prstGeom>
        </p:spPr>
        <p:txBody>
          <a:bodyPr vert="horz" wrap="square" lIns="0" tIns="0" rIns="0" bIns="0" rtlCol="0">
            <a:spAutoFit/>
          </a:bodyPr>
          <a:lstStyle/>
          <a:p>
            <a:pPr marL="38100">
              <a:lnSpc>
                <a:spcPts val="2755"/>
              </a:lnSpc>
            </a:pPr>
            <a:fld id="{81D60167-4931-47E6-BA6A-407CBD079E47}" type="slidenum">
              <a:rPr sz="2400" dirty="0">
                <a:solidFill>
                  <a:srgbClr val="2E4368"/>
                </a:solidFill>
                <a:latin typeface="Arial MT"/>
                <a:cs typeface="Arial MT"/>
              </a:rPr>
              <a:t>5</a:t>
            </a:fld>
            <a:endParaRPr sz="2400">
              <a:latin typeface="Arial MT"/>
              <a:cs typeface="Arial MT"/>
            </a:endParaRPr>
          </a:p>
        </p:txBody>
      </p:sp>
      <p:graphicFrame>
        <p:nvGraphicFramePr>
          <p:cNvPr id="3" name="Table 2">
            <a:extLst>
              <a:ext uri="{FF2B5EF4-FFF2-40B4-BE49-F238E27FC236}">
                <a16:creationId xmlns:a16="http://schemas.microsoft.com/office/drawing/2014/main" id="{9B13E6C2-CB4A-2D5C-3FD6-1BCACA2E607B}"/>
              </a:ext>
            </a:extLst>
          </p:cNvPr>
          <p:cNvGraphicFramePr>
            <a:graphicFrameLocks noGrp="1"/>
          </p:cNvGraphicFramePr>
          <p:nvPr>
            <p:extLst>
              <p:ext uri="{D42A27DB-BD31-4B8C-83A1-F6EECF244321}">
                <p14:modId xmlns:p14="http://schemas.microsoft.com/office/powerpoint/2010/main" val="3919999815"/>
              </p:ext>
            </p:extLst>
          </p:nvPr>
        </p:nvGraphicFramePr>
        <p:xfrm>
          <a:off x="7647802" y="591934"/>
          <a:ext cx="10439400" cy="6857999"/>
        </p:xfrm>
        <a:graphic>
          <a:graphicData uri="http://schemas.openxmlformats.org/drawingml/2006/table">
            <a:tbl>
              <a:tblPr firstRow="1" bandRow="1">
                <a:tableStyleId>{F5AB1C69-6EDB-4FF4-983F-18BD219EF322}</a:tableStyleId>
              </a:tblPr>
              <a:tblGrid>
                <a:gridCol w="2639198">
                  <a:extLst>
                    <a:ext uri="{9D8B030D-6E8A-4147-A177-3AD203B41FA5}">
                      <a16:colId xmlns:a16="http://schemas.microsoft.com/office/drawing/2014/main" val="107613417"/>
                    </a:ext>
                  </a:extLst>
                </a:gridCol>
                <a:gridCol w="3733800">
                  <a:extLst>
                    <a:ext uri="{9D8B030D-6E8A-4147-A177-3AD203B41FA5}">
                      <a16:colId xmlns:a16="http://schemas.microsoft.com/office/drawing/2014/main" val="809784227"/>
                    </a:ext>
                  </a:extLst>
                </a:gridCol>
                <a:gridCol w="4066402">
                  <a:extLst>
                    <a:ext uri="{9D8B030D-6E8A-4147-A177-3AD203B41FA5}">
                      <a16:colId xmlns:a16="http://schemas.microsoft.com/office/drawing/2014/main" val="3068199588"/>
                    </a:ext>
                  </a:extLst>
                </a:gridCol>
              </a:tblGrid>
              <a:tr h="874745">
                <a:tc>
                  <a:txBody>
                    <a:bodyPr/>
                    <a:lstStyle/>
                    <a:p>
                      <a:pPr algn="ctr"/>
                      <a:r>
                        <a:rPr lang="en-IN" sz="2000" dirty="0">
                          <a:solidFill>
                            <a:schemeClr val="tx1"/>
                          </a:solidFill>
                          <a:latin typeface="Tahoma" panose="020B0604030504040204" pitchFamily="34" charset="0"/>
                          <a:ea typeface="Tahoma" panose="020B0604030504040204" pitchFamily="34" charset="0"/>
                          <a:cs typeface="Tahoma" panose="020B0604030504040204" pitchFamily="34" charset="0"/>
                        </a:rPr>
                        <a:t>Step</a:t>
                      </a:r>
                    </a:p>
                  </a:txBody>
                  <a:tcPr/>
                </a:tc>
                <a:tc>
                  <a:txBody>
                    <a:bodyPr/>
                    <a:lstStyle/>
                    <a:p>
                      <a:pPr algn="ctr"/>
                      <a:r>
                        <a:rPr lang="en-IN" sz="2000" dirty="0">
                          <a:solidFill>
                            <a:schemeClr val="tx1"/>
                          </a:solidFill>
                          <a:latin typeface="Tahoma" panose="020B0604030504040204" pitchFamily="34" charset="0"/>
                          <a:ea typeface="Tahoma" panose="020B0604030504040204" pitchFamily="34" charset="0"/>
                          <a:cs typeface="Tahoma" panose="020B0604030504040204" pitchFamily="34" charset="0"/>
                        </a:rPr>
                        <a:t>Action</a:t>
                      </a:r>
                    </a:p>
                  </a:txBody>
                  <a:tcPr/>
                </a:tc>
                <a:tc>
                  <a:txBody>
                    <a:bodyPr/>
                    <a:lstStyle/>
                    <a:p>
                      <a:pPr algn="ctr"/>
                      <a:r>
                        <a:rPr lang="en-IN" sz="2000" dirty="0">
                          <a:solidFill>
                            <a:schemeClr val="tx1"/>
                          </a:solidFill>
                          <a:latin typeface="Tahoma" panose="020B0604030504040204" pitchFamily="34" charset="0"/>
                          <a:ea typeface="Tahoma" panose="020B0604030504040204" pitchFamily="34" charset="0"/>
                          <a:cs typeface="Tahoma" panose="020B0604030504040204" pitchFamily="34" charset="0"/>
                        </a:rPr>
                        <a:t>Purpose</a:t>
                      </a:r>
                    </a:p>
                  </a:txBody>
                  <a:tcPr/>
                </a:tc>
                <a:extLst>
                  <a:ext uri="{0D108BD9-81ED-4DB2-BD59-A6C34878D82A}">
                    <a16:rowId xmlns:a16="http://schemas.microsoft.com/office/drawing/2014/main" val="3033925093"/>
                  </a:ext>
                </a:extLst>
              </a:tr>
              <a:tr h="1504561">
                <a:tc>
                  <a:txBody>
                    <a:bodyPr/>
                    <a:lstStyle/>
                    <a:p>
                      <a:pPr algn="ctr"/>
                      <a:r>
                        <a:rPr lang="en-IN" sz="2000" b="1" kern="1200" spc="25" dirty="0">
                          <a:solidFill>
                            <a:srgbClr val="163300"/>
                          </a:solidFill>
                          <a:latin typeface="Tahoma"/>
                          <a:ea typeface="+mn-ea"/>
                          <a:cs typeface="Tahoma"/>
                        </a:rPr>
                        <a:t>Check Missing Values</a:t>
                      </a:r>
                    </a:p>
                  </a:txBody>
                  <a:tcPr/>
                </a:tc>
                <a:tc>
                  <a:txBody>
                    <a:bodyPr/>
                    <a:lstStyle/>
                    <a:p>
                      <a:pPr algn="ctr"/>
                      <a:r>
                        <a:rPr lang="en-IN" sz="2000" dirty="0" err="1">
                          <a:solidFill>
                            <a:schemeClr val="tx1"/>
                          </a:solidFill>
                          <a:highlight>
                            <a:srgbClr val="C0C0C0"/>
                          </a:highlight>
                          <a:latin typeface="Tahoma" panose="020B0604030504040204" pitchFamily="34" charset="0"/>
                          <a:ea typeface="Tahoma" panose="020B0604030504040204" pitchFamily="34" charset="0"/>
                          <a:cs typeface="Tahoma" panose="020B0604030504040204" pitchFamily="34" charset="0"/>
                        </a:rPr>
                        <a:t>Ops_Data.isnull</a:t>
                      </a:r>
                      <a:r>
                        <a:rPr lang="en-IN" sz="2000" dirty="0">
                          <a:solidFill>
                            <a:schemeClr val="tx1"/>
                          </a:solidFill>
                          <a:highlight>
                            <a:srgbClr val="C0C0C0"/>
                          </a:highlight>
                          <a:latin typeface="Tahoma" panose="020B0604030504040204" pitchFamily="34" charset="0"/>
                          <a:ea typeface="Tahoma" panose="020B0604030504040204" pitchFamily="34" charset="0"/>
                          <a:cs typeface="Tahoma" panose="020B0604030504040204" pitchFamily="34" charset="0"/>
                        </a:rPr>
                        <a:t>().sum()</a:t>
                      </a:r>
                    </a:p>
                    <a:p>
                      <a:pPr marL="0" marR="0" lvl="0" indent="0" algn="ctr" defTabSz="91440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Addressed missing values in critical columns</a:t>
                      </a:r>
                      <a:endParaRPr lang="en-IN"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Prevents gaps in analysis by ensuring completeness, particularly in ACTOR_ID and date fields</a:t>
                      </a:r>
                      <a:endParaRPr lang="en-IN"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831642148"/>
                  </a:ext>
                </a:extLst>
              </a:tr>
              <a:tr h="1312117">
                <a:tc>
                  <a:txBody>
                    <a:bodyPr/>
                    <a:lstStyle/>
                    <a:p>
                      <a:pPr algn="ctr"/>
                      <a:r>
                        <a:rPr lang="en-IN" sz="2000" b="1" kern="1200" spc="25" dirty="0">
                          <a:solidFill>
                            <a:srgbClr val="163300"/>
                          </a:solidFill>
                          <a:latin typeface="Tahoma"/>
                          <a:ea typeface="+mn-ea"/>
                          <a:cs typeface="Tahoma"/>
                        </a:rPr>
                        <a:t>Remove</a:t>
                      </a:r>
                      <a:r>
                        <a:rPr lang="en-IN" sz="20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IN" sz="2000" b="1" kern="1200" spc="25" dirty="0">
                          <a:solidFill>
                            <a:srgbClr val="163300"/>
                          </a:solidFill>
                          <a:latin typeface="Tahoma"/>
                          <a:ea typeface="+mn-ea"/>
                          <a:cs typeface="Tahoma"/>
                        </a:rPr>
                        <a:t>Duplicates</a:t>
                      </a:r>
                    </a:p>
                  </a:txBody>
                  <a:tcPr/>
                </a:tc>
                <a:tc>
                  <a:txBody>
                    <a:bodyPr/>
                    <a:lstStyle/>
                    <a:p>
                      <a:pPr algn="ct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Removed duplicate at only 1 index=</a:t>
                      </a:r>
                      <a:r>
                        <a:rPr lang="en-IN" sz="2000" dirty="0">
                          <a:latin typeface="Tahoma" panose="020B0604030504040204" pitchFamily="34" charset="0"/>
                          <a:ea typeface="Tahoma" panose="020B0604030504040204" pitchFamily="34" charset="0"/>
                          <a:cs typeface="Tahoma" panose="020B0604030504040204" pitchFamily="34" charset="0"/>
                        </a:rPr>
                        <a:t>458589</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1"/>
                          </a:solidFill>
                          <a:highlight>
                            <a:srgbClr val="C0C0C0"/>
                          </a:highlight>
                          <a:latin typeface="Tahoma" panose="020B0604030504040204" pitchFamily="34" charset="0"/>
                          <a:ea typeface="Tahoma" panose="020B0604030504040204" pitchFamily="34" charset="0"/>
                          <a:cs typeface="Tahoma" panose="020B0604030504040204" pitchFamily="34" charset="0"/>
                        </a:rPr>
                        <a:t>Ops_Data.duplicated</a:t>
                      </a:r>
                      <a:r>
                        <a:rPr lang="en-US" sz="2000" dirty="0">
                          <a:solidFill>
                            <a:schemeClr val="tx1"/>
                          </a:solidFill>
                          <a:highlight>
                            <a:srgbClr val="C0C0C0"/>
                          </a:highlight>
                          <a:latin typeface="Tahoma" panose="020B0604030504040204" pitchFamily="34" charset="0"/>
                          <a:ea typeface="Tahoma" panose="020B0604030504040204" pitchFamily="34" charset="0"/>
                          <a:cs typeface="Tahoma" panose="020B0604030504040204" pitchFamily="34" charset="0"/>
                        </a:rPr>
                        <a:t>()</a:t>
                      </a:r>
                      <a:endParaRPr lang="en-IN" sz="2000" dirty="0">
                        <a:solidFill>
                          <a:schemeClr val="tx1"/>
                        </a:solidFill>
                        <a:highlight>
                          <a:srgbClr val="C0C0C0"/>
                        </a:highlight>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Ensures each review instance is unique, maintaining data integrity</a:t>
                      </a:r>
                      <a:endParaRPr lang="en-IN"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133116398"/>
                  </a:ext>
                </a:extLst>
              </a:tr>
              <a:tr h="1854459">
                <a:tc>
                  <a:txBody>
                    <a:bodyPr/>
                    <a:lstStyle/>
                    <a:p>
                      <a:pPr algn="ctr"/>
                      <a:r>
                        <a:rPr lang="en-IN" sz="2000" b="1" kern="1200" spc="25" dirty="0">
                          <a:solidFill>
                            <a:srgbClr val="163300"/>
                          </a:solidFill>
                          <a:latin typeface="Tahoma"/>
                          <a:ea typeface="+mn-ea"/>
                          <a:cs typeface="Tahoma"/>
                        </a:rPr>
                        <a:t>Date Conversion</a:t>
                      </a:r>
                    </a:p>
                  </a:txBody>
                  <a:tcPr/>
                </a:tc>
                <a:tc>
                  <a:txBody>
                    <a:bodyPr/>
                    <a:lstStyle/>
                    <a:p>
                      <a:pPr algn="ct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Converted </a:t>
                      </a:r>
                      <a:r>
                        <a:rPr lang="en-US" sz="2000" dirty="0">
                          <a:solidFill>
                            <a:schemeClr val="tx1"/>
                          </a:solidFill>
                          <a:highlight>
                            <a:srgbClr val="C0C0C0"/>
                          </a:highlight>
                          <a:latin typeface="Tahoma" panose="020B0604030504040204" pitchFamily="34" charset="0"/>
                          <a:ea typeface="Tahoma" panose="020B0604030504040204" pitchFamily="34" charset="0"/>
                          <a:cs typeface="Tahoma" panose="020B0604030504040204" pitchFamily="34" charset="0"/>
                        </a:rPr>
                        <a:t>CASE_CREATED_TIME, HANDLING_TIME_START,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and </a:t>
                      </a:r>
                      <a:r>
                        <a:rPr lang="en-US" sz="2000" dirty="0">
                          <a:solidFill>
                            <a:schemeClr val="tx1"/>
                          </a:solidFill>
                          <a:highlight>
                            <a:srgbClr val="C0C0C0"/>
                          </a:highlight>
                          <a:latin typeface="Tahoma" panose="020B0604030504040204" pitchFamily="34" charset="0"/>
                          <a:ea typeface="Tahoma" panose="020B0604030504040204" pitchFamily="34" charset="0"/>
                          <a:cs typeface="Tahoma" panose="020B0604030504040204" pitchFamily="34" charset="0"/>
                        </a:rPr>
                        <a:t>HANDLING_TIME_END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to datetime format</a:t>
                      </a:r>
                      <a:endParaRPr lang="en-IN"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Enables accurate time-based calculations for handling times. Converted in seconds.</a:t>
                      </a:r>
                      <a:endParaRPr lang="en-IN"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962256754"/>
                  </a:ext>
                </a:extLst>
              </a:tr>
              <a:tr h="1312117">
                <a:tc>
                  <a:txBody>
                    <a:bodyPr/>
                    <a:lstStyle/>
                    <a:p>
                      <a:pPr algn="ctr"/>
                      <a:r>
                        <a:rPr lang="en-IN" sz="2000" b="1" kern="1200" spc="25" dirty="0">
                          <a:solidFill>
                            <a:srgbClr val="163300"/>
                          </a:solidFill>
                          <a:latin typeface="Tahoma"/>
                          <a:ea typeface="+mn-ea"/>
                          <a:cs typeface="Tahoma"/>
                        </a:rPr>
                        <a:t>Stratified Sampling</a:t>
                      </a:r>
                    </a:p>
                  </a:txBody>
                  <a:tcPr/>
                </a:tc>
                <a:tc>
                  <a:txBody>
                    <a:bodyPr/>
                    <a:lstStyle/>
                    <a:p>
                      <a:pPr algn="ct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Sampled 10% by </a:t>
                      </a:r>
                      <a:r>
                        <a:rPr lang="en-US" sz="2000" dirty="0">
                          <a:solidFill>
                            <a:schemeClr val="tx1"/>
                          </a:solidFill>
                          <a:highlight>
                            <a:srgbClr val="C0C0C0"/>
                          </a:highlight>
                          <a:latin typeface="Tahoma" panose="020B0604030504040204" pitchFamily="34" charset="0"/>
                          <a:ea typeface="Tahoma" panose="020B0604030504040204" pitchFamily="34" charset="0"/>
                          <a:cs typeface="Tahoma" panose="020B0604030504040204" pitchFamily="34" charset="0"/>
                        </a:rPr>
                        <a:t>CASE_TYPE</a:t>
                      </a:r>
                      <a:endParaRPr lang="en-IN" sz="2000" dirty="0">
                        <a:solidFill>
                          <a:schemeClr val="tx1"/>
                        </a:solidFill>
                        <a:highlight>
                          <a:srgbClr val="C0C0C0"/>
                        </a:highlight>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Maintains proportional representation of each case type while reducing dataset size</a:t>
                      </a:r>
                      <a:endParaRPr lang="en-IN"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272528317"/>
                  </a:ext>
                </a:extLst>
              </a:tr>
            </a:tbl>
          </a:graphicData>
        </a:graphic>
      </p:graphicFrame>
      <p:sp>
        <p:nvSpPr>
          <p:cNvPr id="4" name="TextBox 3">
            <a:extLst>
              <a:ext uri="{FF2B5EF4-FFF2-40B4-BE49-F238E27FC236}">
                <a16:creationId xmlns:a16="http://schemas.microsoft.com/office/drawing/2014/main" id="{FC9B4E19-CED2-0D20-9F42-FF011BFCB71C}"/>
              </a:ext>
            </a:extLst>
          </p:cNvPr>
          <p:cNvSpPr txBox="1"/>
          <p:nvPr/>
        </p:nvSpPr>
        <p:spPr>
          <a:xfrm>
            <a:off x="7647802" y="7581900"/>
            <a:ext cx="10439400" cy="2062103"/>
          </a:xfrm>
          <a:prstGeom prst="rect">
            <a:avLst/>
          </a:prstGeom>
          <a:noFill/>
        </p:spPr>
        <p:txBody>
          <a:bodyPr wrap="square" rtlCol="0">
            <a:spAutoFit/>
          </a:bodyPr>
          <a:lstStyle/>
          <a:p>
            <a:pPr algn="just"/>
            <a:r>
              <a:rPr lang="en-IN" sz="1600" b="1" spc="25" dirty="0">
                <a:solidFill>
                  <a:srgbClr val="163300"/>
                </a:solidFill>
                <a:latin typeface="Tahoma"/>
                <a:cs typeface="Tahoma"/>
              </a:rPr>
              <a:t>Stratified Sampling Approach:</a:t>
            </a:r>
          </a:p>
          <a:p>
            <a:pPr marL="285750" indent="-285750" algn="just">
              <a:buFont typeface="Arial" panose="020B0604020202020204" pitchFamily="34" charset="0"/>
              <a:buChar char="•"/>
            </a:pPr>
            <a:r>
              <a:rPr lang="en-IN" sz="1600" b="1" spc="25" dirty="0">
                <a:solidFill>
                  <a:srgbClr val="163300"/>
                </a:solidFill>
                <a:latin typeface="Tahoma"/>
                <a:cs typeface="Tahoma"/>
              </a:rPr>
              <a:t>Grouped By CASE_TYPE: </a:t>
            </a:r>
            <a:r>
              <a:rPr lang="en-IN" sz="1600" spc="25" dirty="0">
                <a:solidFill>
                  <a:srgbClr val="163300"/>
                </a:solidFill>
                <a:latin typeface="Tahoma"/>
                <a:cs typeface="Tahoma"/>
              </a:rPr>
              <a:t>Ensures balanced representation across case types.</a:t>
            </a:r>
          </a:p>
          <a:p>
            <a:pPr marL="285750" indent="-285750" algn="just">
              <a:buFont typeface="Arial" panose="020B0604020202020204" pitchFamily="34" charset="0"/>
              <a:buChar char="•"/>
            </a:pPr>
            <a:r>
              <a:rPr lang="en-IN" sz="1600" b="1" spc="25" dirty="0">
                <a:solidFill>
                  <a:srgbClr val="163300"/>
                </a:solidFill>
                <a:latin typeface="Tahoma"/>
                <a:cs typeface="Tahoma"/>
              </a:rPr>
              <a:t>Sampled 10% from Each Group: </a:t>
            </a:r>
            <a:r>
              <a:rPr lang="en-IN" sz="1600" spc="25" dirty="0">
                <a:solidFill>
                  <a:srgbClr val="163300"/>
                </a:solidFill>
                <a:latin typeface="Tahoma"/>
                <a:cs typeface="Tahoma"/>
              </a:rPr>
              <a:t>Allows efficient processing without compromising accuracy</a:t>
            </a:r>
            <a:r>
              <a:rPr lang="en-IN" sz="1600" b="1" spc="25" dirty="0">
                <a:solidFill>
                  <a:srgbClr val="163300"/>
                </a:solidFill>
                <a:latin typeface="Tahoma"/>
                <a:cs typeface="Tahoma"/>
              </a:rPr>
              <a:t>.</a:t>
            </a:r>
          </a:p>
          <a:p>
            <a:pPr algn="just"/>
            <a:endParaRPr lang="en-IN" sz="1600" b="1" spc="25" dirty="0">
              <a:solidFill>
                <a:srgbClr val="163300"/>
              </a:solidFill>
              <a:latin typeface="Tahoma"/>
              <a:cs typeface="Tahoma"/>
            </a:endParaRPr>
          </a:p>
          <a:p>
            <a:pPr algn="just"/>
            <a:r>
              <a:rPr lang="en-IN" sz="1600" b="1" spc="25" dirty="0">
                <a:solidFill>
                  <a:srgbClr val="163300"/>
                </a:solidFill>
                <a:latin typeface="Tahoma"/>
                <a:cs typeface="Tahoma"/>
              </a:rPr>
              <a:t>Benefits:</a:t>
            </a:r>
          </a:p>
          <a:p>
            <a:pPr marL="285750" indent="-285750" algn="just">
              <a:buFont typeface="Arial" panose="020B0604020202020204" pitchFamily="34" charset="0"/>
              <a:buChar char="•"/>
            </a:pPr>
            <a:r>
              <a:rPr lang="en-IN" sz="1600" b="1" spc="25" dirty="0">
                <a:solidFill>
                  <a:srgbClr val="163300"/>
                </a:solidFill>
                <a:latin typeface="Tahoma"/>
                <a:cs typeface="Tahoma"/>
              </a:rPr>
              <a:t>Representation: </a:t>
            </a:r>
            <a:r>
              <a:rPr lang="en-IN" sz="1600" spc="25" dirty="0">
                <a:solidFill>
                  <a:srgbClr val="163300"/>
                </a:solidFill>
                <a:latin typeface="Tahoma"/>
                <a:cs typeface="Tahoma"/>
              </a:rPr>
              <a:t>Reflects the true distribution of each case type in the dataset.</a:t>
            </a:r>
          </a:p>
          <a:p>
            <a:pPr marL="285750" indent="-285750" algn="just">
              <a:buFont typeface="Arial" panose="020B0604020202020204" pitchFamily="34" charset="0"/>
              <a:buChar char="•"/>
            </a:pPr>
            <a:r>
              <a:rPr lang="en-IN" sz="1600" b="1" spc="25" dirty="0">
                <a:solidFill>
                  <a:srgbClr val="163300"/>
                </a:solidFill>
                <a:latin typeface="Tahoma"/>
                <a:cs typeface="Tahoma"/>
              </a:rPr>
              <a:t>Performance Optimization: </a:t>
            </a:r>
            <a:r>
              <a:rPr lang="en-IN" sz="1600" spc="25" dirty="0">
                <a:solidFill>
                  <a:srgbClr val="163300"/>
                </a:solidFill>
                <a:latin typeface="Tahoma"/>
                <a:cs typeface="Tahoma"/>
              </a:rPr>
              <a:t>Reduces data size, making analysis more manageable and efficient. </a:t>
            </a:r>
            <a:endParaRPr lang="en-IN" sz="1600" dirty="0">
              <a:latin typeface="Tahoma" panose="020B0604030504040204" pitchFamily="34" charset="0"/>
              <a:ea typeface="Tahoma" panose="020B0604030504040204" pitchFamily="34" charset="0"/>
              <a:cs typeface="Tahoma" panose="020B0604030504040204" pitchFamily="34" charset="0"/>
            </a:endParaRPr>
          </a:p>
          <a:p>
            <a:pPr algn="just"/>
            <a:endParaRPr lang="en-IN"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2197237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rgbClr val="FFC091"/>
          </a:solidFill>
        </p:spPr>
        <p:txBody>
          <a:bodyPr wrap="square" lIns="0" tIns="0" rIns="0" bIns="0" rtlCol="0"/>
          <a:lstStyle/>
          <a:p>
            <a:endParaRPr/>
          </a:p>
        </p:txBody>
      </p:sp>
      <p:sp>
        <p:nvSpPr>
          <p:cNvPr id="4" name="object 4"/>
          <p:cNvSpPr txBox="1">
            <a:spLocks noGrp="1"/>
          </p:cNvSpPr>
          <p:nvPr>
            <p:ph type="title"/>
          </p:nvPr>
        </p:nvSpPr>
        <p:spPr>
          <a:xfrm>
            <a:off x="828416" y="952500"/>
            <a:ext cx="7014273" cy="2782813"/>
          </a:xfrm>
          <a:prstGeom prst="rect">
            <a:avLst/>
          </a:prstGeom>
        </p:spPr>
        <p:txBody>
          <a:bodyPr vert="horz" wrap="square" lIns="0" tIns="12700" rIns="0" bIns="0" rtlCol="0">
            <a:spAutoFit/>
          </a:bodyPr>
          <a:lstStyle/>
          <a:p>
            <a:pPr marL="2540" algn="l">
              <a:spcBef>
                <a:spcPts val="100"/>
              </a:spcBef>
            </a:pPr>
            <a:r>
              <a:rPr lang="en-IN" sz="6000" kern="1200" spc="80" dirty="0">
                <a:solidFill>
                  <a:srgbClr val="310606"/>
                </a:solidFill>
                <a:ea typeface="+mn-ea"/>
              </a:rPr>
              <a:t>CASE TYPE DISTRIBUTION</a:t>
            </a:r>
            <a:br>
              <a:rPr lang="en-IN" sz="6000" dirty="0"/>
            </a:br>
            <a:endParaRPr lang="en-IN" sz="6000" dirty="0"/>
          </a:p>
        </p:txBody>
      </p:sp>
      <p:sp>
        <p:nvSpPr>
          <p:cNvPr id="7" name="object 4">
            <a:extLst>
              <a:ext uri="{FF2B5EF4-FFF2-40B4-BE49-F238E27FC236}">
                <a16:creationId xmlns:a16="http://schemas.microsoft.com/office/drawing/2014/main" id="{0DC84690-2158-C105-13AA-959E13D0861B}"/>
              </a:ext>
            </a:extLst>
          </p:cNvPr>
          <p:cNvSpPr txBox="1">
            <a:spLocks/>
          </p:cNvSpPr>
          <p:nvPr/>
        </p:nvSpPr>
        <p:spPr>
          <a:xfrm>
            <a:off x="2353564" y="3619500"/>
            <a:ext cx="7014273" cy="3852337"/>
          </a:xfrm>
          <a:prstGeom prst="rect">
            <a:avLst/>
          </a:prstGeom>
        </p:spPr>
        <p:txBody>
          <a:bodyPr vert="horz" wrap="square" lIns="0" tIns="12700" rIns="0" bIns="0" rtlCol="0">
            <a:spAutoFit/>
          </a:bodyPr>
          <a:lstStyle>
            <a:lvl1pPr>
              <a:defRPr sz="5200" b="1" i="0">
                <a:solidFill>
                  <a:srgbClr val="163300"/>
                </a:solidFill>
                <a:latin typeface="Tahoma"/>
                <a:ea typeface="+mj-ea"/>
                <a:cs typeface="Tahoma"/>
              </a:defRPr>
            </a:lvl1pPr>
          </a:lstStyle>
          <a:p>
            <a:pPr marL="2540">
              <a:spcBef>
                <a:spcPts val="100"/>
              </a:spcBef>
            </a:pPr>
            <a:r>
              <a:rPr lang="en-IN" sz="3000" spc="80" dirty="0">
                <a:solidFill>
                  <a:srgbClr val="310606"/>
                </a:solidFill>
                <a:ea typeface="+mn-ea"/>
              </a:rPr>
              <a:t>Conclusion:</a:t>
            </a:r>
          </a:p>
          <a:p>
            <a:pPr marL="2540">
              <a:spcBef>
                <a:spcPts val="100"/>
              </a:spcBef>
            </a:pPr>
            <a:endParaRPr lang="en-IN" sz="3000" spc="80" dirty="0">
              <a:solidFill>
                <a:srgbClr val="310606"/>
              </a:solidFill>
              <a:ea typeface="+mn-ea"/>
            </a:endParaRPr>
          </a:p>
          <a:p>
            <a:pPr marL="459740" indent="-457200">
              <a:spcBef>
                <a:spcPts val="100"/>
              </a:spcBef>
              <a:buFont typeface="Arial" panose="020B0604020202020204" pitchFamily="34" charset="0"/>
              <a:buChar char="•"/>
            </a:pPr>
            <a:r>
              <a:rPr lang="en-IN" sz="3000" kern="0" dirty="0"/>
              <a:t>Findings:</a:t>
            </a:r>
          </a:p>
          <a:p>
            <a:pPr marL="459740" indent="-457200">
              <a:spcBef>
                <a:spcPts val="100"/>
              </a:spcBef>
              <a:buFont typeface="Arial" panose="020B0604020202020204" pitchFamily="34" charset="0"/>
              <a:buChar char="•"/>
            </a:pPr>
            <a:endParaRPr lang="en-IN" sz="3000" kern="0" dirty="0"/>
          </a:p>
          <a:p>
            <a:pPr marL="459740" indent="-457200">
              <a:spcBef>
                <a:spcPts val="100"/>
              </a:spcBef>
              <a:buFont typeface="Wingdings" panose="05000000000000000000" pitchFamily="2" charset="2"/>
              <a:buChar char="q"/>
            </a:pPr>
            <a:r>
              <a:rPr lang="en-IN" sz="3000" kern="0" dirty="0"/>
              <a:t>TYPE_ONE:     70.6% </a:t>
            </a:r>
          </a:p>
          <a:p>
            <a:pPr marL="459740" indent="-457200">
              <a:spcBef>
                <a:spcPts val="100"/>
              </a:spcBef>
              <a:buFont typeface="Wingdings" panose="05000000000000000000" pitchFamily="2" charset="2"/>
              <a:buChar char="q"/>
            </a:pPr>
            <a:r>
              <a:rPr lang="en-IN" sz="3000" kern="0" dirty="0"/>
              <a:t>TYPE_TWO:    21.6%</a:t>
            </a:r>
          </a:p>
          <a:p>
            <a:pPr marL="459740" indent="-457200">
              <a:spcBef>
                <a:spcPts val="100"/>
              </a:spcBef>
              <a:buFont typeface="Wingdings" panose="05000000000000000000" pitchFamily="2" charset="2"/>
              <a:buChar char="q"/>
            </a:pPr>
            <a:r>
              <a:rPr lang="en-IN" sz="3000" kern="0" dirty="0"/>
              <a:t>TYPE_THREE: 7.8%</a:t>
            </a:r>
          </a:p>
          <a:p>
            <a:pPr marL="916940" lvl="1" indent="-457200">
              <a:spcBef>
                <a:spcPts val="100"/>
              </a:spcBef>
              <a:buFont typeface="Arial" panose="020B0604020202020204" pitchFamily="34" charset="0"/>
              <a:buChar char="•"/>
            </a:pPr>
            <a:endParaRPr lang="en-IN" sz="100" kern="0" dirty="0"/>
          </a:p>
          <a:p>
            <a:pPr marL="916940" lvl="1" indent="-457200">
              <a:spcBef>
                <a:spcPts val="100"/>
              </a:spcBef>
              <a:buFont typeface="Arial" panose="020B0604020202020204" pitchFamily="34" charset="0"/>
              <a:buChar char="•"/>
            </a:pPr>
            <a:endParaRPr lang="en-IN" sz="100" kern="0" dirty="0"/>
          </a:p>
          <a:p>
            <a:pPr marL="459740" indent="-457200" algn="ctr">
              <a:spcBef>
                <a:spcPts val="100"/>
              </a:spcBef>
              <a:buFont typeface="Arial" panose="020B0604020202020204" pitchFamily="34" charset="0"/>
              <a:buChar char="•"/>
            </a:pPr>
            <a:endParaRPr lang="en-IN" sz="3000" kern="0" dirty="0"/>
          </a:p>
        </p:txBody>
      </p:sp>
      <p:pic>
        <p:nvPicPr>
          <p:cNvPr id="1026" name="Picture 2">
            <a:extLst>
              <a:ext uri="{FF2B5EF4-FFF2-40B4-BE49-F238E27FC236}">
                <a16:creationId xmlns:a16="http://schemas.microsoft.com/office/drawing/2014/main" id="{493947C0-DF98-DDBA-AE70-340A310AE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2600" y="1278003"/>
            <a:ext cx="7464980" cy="773099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Rectangle 4">
            <a:extLst>
              <a:ext uri="{FF2B5EF4-FFF2-40B4-BE49-F238E27FC236}">
                <a16:creationId xmlns:a16="http://schemas.microsoft.com/office/drawing/2014/main" id="{12F3205D-0D83-9923-5990-53F63CE4E3D6}"/>
              </a:ext>
            </a:extLst>
          </p:cNvPr>
          <p:cNvSpPr>
            <a:spLocks noChangeArrowheads="1"/>
          </p:cNvSpPr>
          <p:nvPr/>
        </p:nvSpPr>
        <p:spPr bwMode="auto">
          <a:xfrm>
            <a:off x="828415" y="7578697"/>
            <a:ext cx="701427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Interpretation</a:t>
            </a:r>
            <a:r>
              <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Majority of cases fall under TYPE_ONE. The analysis focuses on TYPE_THREE cases,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given the high complexity</a:t>
            </a:r>
            <a:r>
              <a:rPr lang="en-US" altLang="en-US" sz="2000" dirty="0">
                <a:latin typeface="Tahoma" panose="020B0604030504040204" pitchFamily="34" charset="0"/>
                <a:ea typeface="Tahoma" panose="020B0604030504040204" pitchFamily="34" charset="0"/>
                <a:cs typeface="Tahoma" panose="020B0604030504040204" pitchFamily="34"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and workload demands identified in subsequent slides. </a:t>
            </a:r>
          </a:p>
        </p:txBody>
      </p:sp>
      <p:sp>
        <p:nvSpPr>
          <p:cNvPr id="6" name="Slide Number Placeholder 5">
            <a:extLst>
              <a:ext uri="{FF2B5EF4-FFF2-40B4-BE49-F238E27FC236}">
                <a16:creationId xmlns:a16="http://schemas.microsoft.com/office/drawing/2014/main" id="{169DC0A8-9922-41F7-3FDE-F935AFDD0C59}"/>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6</a:t>
            </a:fld>
            <a:endParaRPr lang="en-IN" spc="1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2E6DA-BDD0-171E-3B9F-A6A83834F9AB}"/>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C9B238B3-57A2-660F-12FB-26030F9BCDF9}"/>
              </a:ext>
            </a:extLst>
          </p:cNvPr>
          <p:cNvPicPr/>
          <p:nvPr/>
        </p:nvPicPr>
        <p:blipFill>
          <a:blip r:embed="rId2" cstate="print"/>
          <a:stretch>
            <a:fillRect/>
          </a:stretch>
        </p:blipFill>
        <p:spPr>
          <a:xfrm>
            <a:off x="0" y="0"/>
            <a:ext cx="18287999" cy="10286999"/>
          </a:xfrm>
          <a:prstGeom prst="rect">
            <a:avLst/>
          </a:prstGeom>
        </p:spPr>
      </p:pic>
      <p:sp>
        <p:nvSpPr>
          <p:cNvPr id="3" name="object 3">
            <a:extLst>
              <a:ext uri="{FF2B5EF4-FFF2-40B4-BE49-F238E27FC236}">
                <a16:creationId xmlns:a16="http://schemas.microsoft.com/office/drawing/2014/main" id="{4A7E45C8-A8AC-46BB-91D2-FC09FD5744DF}"/>
              </a:ext>
            </a:extLst>
          </p:cNvPr>
          <p:cNvSpPr txBox="1"/>
          <p:nvPr/>
        </p:nvSpPr>
        <p:spPr>
          <a:xfrm>
            <a:off x="3047999" y="3786076"/>
            <a:ext cx="12192000" cy="2714846"/>
          </a:xfrm>
          <a:prstGeom prst="rect">
            <a:avLst/>
          </a:prstGeom>
        </p:spPr>
        <p:txBody>
          <a:bodyPr vert="horz" wrap="square" lIns="0" tIns="250190" rIns="0" bIns="0" rtlCol="0">
            <a:spAutoFit/>
          </a:bodyPr>
          <a:lstStyle/>
          <a:p>
            <a:pPr algn="ctr">
              <a:lnSpc>
                <a:spcPct val="100000"/>
              </a:lnSpc>
              <a:spcBef>
                <a:spcPts val="1970"/>
              </a:spcBef>
            </a:pPr>
            <a:r>
              <a:rPr lang="en-IN" sz="8000" b="1" spc="-300" dirty="0">
                <a:solidFill>
                  <a:srgbClr val="163300"/>
                </a:solidFill>
                <a:latin typeface="Tahoma"/>
                <a:cs typeface="Tahoma"/>
              </a:rPr>
              <a:t>OPERATIONAL HEALTH ASSESSMENT</a:t>
            </a:r>
          </a:p>
        </p:txBody>
      </p:sp>
      <p:sp>
        <p:nvSpPr>
          <p:cNvPr id="6" name="object 6">
            <a:extLst>
              <a:ext uri="{FF2B5EF4-FFF2-40B4-BE49-F238E27FC236}">
                <a16:creationId xmlns:a16="http://schemas.microsoft.com/office/drawing/2014/main" id="{E3974ACF-CDA2-F86E-073D-AE4E08B24FCD}"/>
              </a:ext>
            </a:extLst>
          </p:cNvPr>
          <p:cNvSpPr txBox="1"/>
          <p:nvPr/>
        </p:nvSpPr>
        <p:spPr>
          <a:xfrm>
            <a:off x="17679296" y="9646260"/>
            <a:ext cx="407670" cy="394335"/>
          </a:xfrm>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z="2400" spc="-5" dirty="0">
                <a:solidFill>
                  <a:srgbClr val="5C704D"/>
                </a:solidFill>
                <a:latin typeface="Tahoma"/>
                <a:cs typeface="Tahoma"/>
              </a:rPr>
              <a:t>7</a:t>
            </a:fld>
            <a:endParaRPr sz="2400">
              <a:latin typeface="Tahoma"/>
              <a:cs typeface="Tahoma"/>
            </a:endParaRPr>
          </a:p>
        </p:txBody>
      </p:sp>
      <p:pic>
        <p:nvPicPr>
          <p:cNvPr id="9" name="object 10">
            <a:extLst>
              <a:ext uri="{FF2B5EF4-FFF2-40B4-BE49-F238E27FC236}">
                <a16:creationId xmlns:a16="http://schemas.microsoft.com/office/drawing/2014/main" id="{1F56F288-C4E8-086C-81C4-B91CDBEEAFA4}"/>
              </a:ext>
            </a:extLst>
          </p:cNvPr>
          <p:cNvPicPr/>
          <p:nvPr/>
        </p:nvPicPr>
        <p:blipFill>
          <a:blip r:embed="rId3" cstate="print"/>
          <a:stretch>
            <a:fillRect/>
          </a:stretch>
        </p:blipFill>
        <p:spPr>
          <a:xfrm>
            <a:off x="-9526" y="6241851"/>
            <a:ext cx="5167874" cy="4045149"/>
          </a:xfrm>
          <a:prstGeom prst="rect">
            <a:avLst/>
          </a:prstGeom>
        </p:spPr>
      </p:pic>
      <p:sp>
        <p:nvSpPr>
          <p:cNvPr id="10" name="Rectangle 4">
            <a:extLst>
              <a:ext uri="{FF2B5EF4-FFF2-40B4-BE49-F238E27FC236}">
                <a16:creationId xmlns:a16="http://schemas.microsoft.com/office/drawing/2014/main" id="{16A8C7AD-019C-986A-5FAC-307F2F0AC344}"/>
              </a:ext>
            </a:extLst>
          </p:cNvPr>
          <p:cNvSpPr>
            <a:spLocks noChangeArrowheads="1"/>
          </p:cNvSpPr>
          <p:nvPr/>
        </p:nvSpPr>
        <p:spPr bwMode="auto">
          <a:xfrm>
            <a:off x="4197773" y="6591300"/>
            <a:ext cx="98924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1" dirty="0">
                <a:latin typeface="Tahoma" panose="020B0604030504040204" pitchFamily="34" charset="0"/>
                <a:ea typeface="Tahoma" panose="020B0604030504040204" pitchFamily="34" charset="0"/>
                <a:cs typeface="Tahoma" panose="020B0604030504040204" pitchFamily="34" charset="0"/>
              </a:rPr>
              <a:t>How would you rate the current operational health of the processing team?</a:t>
            </a:r>
            <a:endPar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5" name="object 5">
            <a:extLst>
              <a:ext uri="{FF2B5EF4-FFF2-40B4-BE49-F238E27FC236}">
                <a16:creationId xmlns:a16="http://schemas.microsoft.com/office/drawing/2014/main" id="{068BFAE1-3D86-9D95-F506-A1CA1C6C6FF0}"/>
              </a:ext>
            </a:extLst>
          </p:cNvPr>
          <p:cNvPicPr/>
          <p:nvPr/>
        </p:nvPicPr>
        <p:blipFill>
          <a:blip r:embed="rId4" cstate="print"/>
          <a:stretch>
            <a:fillRect/>
          </a:stretch>
        </p:blipFill>
        <p:spPr>
          <a:xfrm>
            <a:off x="15392399" y="-227199"/>
            <a:ext cx="2905125" cy="2932299"/>
          </a:xfrm>
          <a:prstGeom prst="rect">
            <a:avLst/>
          </a:prstGeom>
        </p:spPr>
      </p:pic>
      <p:sp>
        <p:nvSpPr>
          <p:cNvPr id="8" name="Slide Number Placeholder 7">
            <a:extLst>
              <a:ext uri="{FF2B5EF4-FFF2-40B4-BE49-F238E27FC236}">
                <a16:creationId xmlns:a16="http://schemas.microsoft.com/office/drawing/2014/main" id="{693BB123-0AAF-ACB2-2E3B-3D9437E8CD42}"/>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7</a:t>
            </a:fld>
            <a:endParaRPr lang="en-IN" spc="10" dirty="0"/>
          </a:p>
        </p:txBody>
      </p:sp>
    </p:spTree>
    <p:extLst>
      <p:ext uri="{BB962C8B-B14F-4D97-AF65-F5344CB8AC3E}">
        <p14:creationId xmlns:p14="http://schemas.microsoft.com/office/powerpoint/2010/main" val="2619881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CE091-30CE-B1CC-1390-6234808C652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1A33464-79A7-7A1B-EDAE-E28E68612AC4}"/>
              </a:ext>
            </a:extLst>
          </p:cNvPr>
          <p:cNvSpPr/>
          <p:nvPr/>
        </p:nvSpPr>
        <p:spPr>
          <a:xfrm>
            <a:off x="0" y="0"/>
            <a:ext cx="6112821"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a:p>
        </p:txBody>
      </p:sp>
      <p:sp>
        <p:nvSpPr>
          <p:cNvPr id="3" name="object 3">
            <a:extLst>
              <a:ext uri="{FF2B5EF4-FFF2-40B4-BE49-F238E27FC236}">
                <a16:creationId xmlns:a16="http://schemas.microsoft.com/office/drawing/2014/main" id="{77745849-3FFC-112A-F28A-5D9F35FB4455}"/>
              </a:ext>
            </a:extLst>
          </p:cNvPr>
          <p:cNvSpPr txBox="1">
            <a:spLocks noGrp="1"/>
          </p:cNvSpPr>
          <p:nvPr>
            <p:ph type="title"/>
          </p:nvPr>
        </p:nvSpPr>
        <p:spPr>
          <a:xfrm>
            <a:off x="952685" y="2400300"/>
            <a:ext cx="5346577" cy="3398366"/>
          </a:xfrm>
          <a:prstGeom prst="rect">
            <a:avLst/>
          </a:prstGeom>
        </p:spPr>
        <p:txBody>
          <a:bodyPr vert="horz" wrap="square" lIns="0" tIns="12700" rIns="0" bIns="0" rtlCol="0">
            <a:spAutoFit/>
          </a:bodyPr>
          <a:lstStyle/>
          <a:p>
            <a:pPr marL="12700" marR="5080" algn="l">
              <a:lnSpc>
                <a:spcPct val="100000"/>
              </a:lnSpc>
              <a:spcBef>
                <a:spcPts val="100"/>
              </a:spcBef>
            </a:pPr>
            <a:r>
              <a:rPr lang="en-US" sz="5500" spc="25" dirty="0"/>
              <a:t>OVERVIEW</a:t>
            </a:r>
            <a:br>
              <a:rPr lang="en-US" sz="5500" spc="25" dirty="0"/>
            </a:br>
            <a:r>
              <a:rPr lang="en-US" sz="5500" spc="25" dirty="0"/>
              <a:t>OF OPS </a:t>
            </a:r>
            <a:r>
              <a:rPr lang="en-US" sz="5500" b="1" spc="-15" dirty="0">
                <a:solidFill>
                  <a:srgbClr val="9FE770"/>
                </a:solidFill>
                <a:latin typeface="Tahoma"/>
                <a:cs typeface="Tahoma"/>
              </a:rPr>
              <a:t>ANALYSIS</a:t>
            </a:r>
            <a:br>
              <a:rPr lang="en-US" sz="5500" b="1" spc="-15" dirty="0">
                <a:solidFill>
                  <a:srgbClr val="9FE770"/>
                </a:solidFill>
                <a:latin typeface="Tahoma"/>
                <a:cs typeface="Tahoma"/>
              </a:rPr>
            </a:br>
            <a:r>
              <a:rPr lang="en-US" sz="5500" spc="25" dirty="0"/>
              <a:t>STEPS.</a:t>
            </a:r>
          </a:p>
        </p:txBody>
      </p:sp>
      <p:sp>
        <p:nvSpPr>
          <p:cNvPr id="8" name="object 8">
            <a:extLst>
              <a:ext uri="{FF2B5EF4-FFF2-40B4-BE49-F238E27FC236}">
                <a16:creationId xmlns:a16="http://schemas.microsoft.com/office/drawing/2014/main" id="{1F7D1567-6936-3001-2398-1A901AB89266}"/>
              </a:ext>
            </a:extLst>
          </p:cNvPr>
          <p:cNvSpPr txBox="1"/>
          <p:nvPr/>
        </p:nvSpPr>
        <p:spPr>
          <a:xfrm>
            <a:off x="13128762" y="3644045"/>
            <a:ext cx="2011045" cy="1244600"/>
          </a:xfrm>
          <a:prstGeom prst="rect">
            <a:avLst/>
          </a:prstGeom>
        </p:spPr>
        <p:txBody>
          <a:bodyPr vert="horz" wrap="square" lIns="0" tIns="12700" rIns="0" bIns="0" rtlCol="0">
            <a:spAutoFit/>
          </a:bodyPr>
          <a:lstStyle/>
          <a:p>
            <a:pPr marL="38100" marR="30480">
              <a:lnSpc>
                <a:spcPct val="100000"/>
              </a:lnSpc>
              <a:spcBef>
                <a:spcPts val="100"/>
              </a:spcBef>
            </a:pPr>
            <a:r>
              <a:rPr sz="2000" b="1" spc="10" dirty="0">
                <a:solidFill>
                  <a:srgbClr val="FFFFFF"/>
                </a:solidFill>
                <a:latin typeface="Tahoma"/>
                <a:cs typeface="Tahoma"/>
              </a:rPr>
              <a:t>Se</a:t>
            </a:r>
            <a:r>
              <a:rPr sz="2000" b="1" spc="40" dirty="0">
                <a:solidFill>
                  <a:srgbClr val="FFFFFF"/>
                </a:solidFill>
                <a:latin typeface="Tahoma"/>
                <a:cs typeface="Tahoma"/>
              </a:rPr>
              <a:t>r</a:t>
            </a:r>
            <a:r>
              <a:rPr sz="2000" b="1" spc="10" dirty="0">
                <a:solidFill>
                  <a:srgbClr val="FFFFFF"/>
                </a:solidFill>
                <a:latin typeface="Tahoma"/>
                <a:cs typeface="Tahoma"/>
              </a:rPr>
              <a:t>vicin</a:t>
            </a:r>
            <a:r>
              <a:rPr sz="2000" b="1" spc="20" dirty="0">
                <a:solidFill>
                  <a:srgbClr val="FFFFFF"/>
                </a:solidFill>
                <a:latin typeface="Tahoma"/>
                <a:cs typeface="Tahoma"/>
              </a:rPr>
              <a:t>g</a:t>
            </a:r>
            <a:r>
              <a:rPr sz="2000" b="1" spc="-160" dirty="0">
                <a:solidFill>
                  <a:srgbClr val="FFFFFF"/>
                </a:solidFill>
                <a:latin typeface="Tahoma"/>
                <a:cs typeface="Tahoma"/>
              </a:rPr>
              <a:t> </a:t>
            </a:r>
            <a:r>
              <a:rPr sz="2000" b="1" spc="-10" dirty="0">
                <a:solidFill>
                  <a:srgbClr val="FFFFFF"/>
                </a:solidFill>
                <a:latin typeface="Tahoma"/>
                <a:cs typeface="Tahoma"/>
              </a:rPr>
              <a:t>and  </a:t>
            </a:r>
            <a:r>
              <a:rPr sz="2000" b="1" dirty="0">
                <a:solidFill>
                  <a:srgbClr val="FFFFFF"/>
                </a:solidFill>
                <a:latin typeface="Tahoma"/>
                <a:cs typeface="Tahoma"/>
              </a:rPr>
              <a:t>Corporate </a:t>
            </a:r>
            <a:r>
              <a:rPr sz="2000" b="1" spc="5" dirty="0">
                <a:solidFill>
                  <a:srgbClr val="FFFFFF"/>
                </a:solidFill>
                <a:latin typeface="Tahoma"/>
                <a:cs typeface="Tahoma"/>
              </a:rPr>
              <a:t> </a:t>
            </a:r>
            <a:r>
              <a:rPr sz="2000" b="1" spc="-5" dirty="0">
                <a:solidFill>
                  <a:srgbClr val="FFFFFF"/>
                </a:solidFill>
                <a:latin typeface="Tahoma"/>
                <a:cs typeface="Tahoma"/>
              </a:rPr>
              <a:t>Overhead </a:t>
            </a:r>
            <a:r>
              <a:rPr sz="2000" b="1" dirty="0">
                <a:solidFill>
                  <a:srgbClr val="FFFFFF"/>
                </a:solidFill>
                <a:latin typeface="Tahoma"/>
                <a:cs typeface="Tahoma"/>
              </a:rPr>
              <a:t> </a:t>
            </a:r>
            <a:r>
              <a:rPr sz="2000" b="1" spc="-10" dirty="0">
                <a:solidFill>
                  <a:srgbClr val="FFFFFF"/>
                </a:solidFill>
                <a:latin typeface="Tahoma"/>
                <a:cs typeface="Tahoma"/>
              </a:rPr>
              <a:t>(incl</a:t>
            </a:r>
            <a:r>
              <a:rPr sz="2000" b="1" spc="-5" dirty="0">
                <a:solidFill>
                  <a:srgbClr val="FFFFFF"/>
                </a:solidFill>
                <a:latin typeface="Tahoma"/>
                <a:cs typeface="Tahoma"/>
              </a:rPr>
              <a:t>.</a:t>
            </a:r>
            <a:r>
              <a:rPr sz="2000" b="1" spc="-250" dirty="0">
                <a:solidFill>
                  <a:srgbClr val="FFFFFF"/>
                </a:solidFill>
                <a:latin typeface="Tahoma"/>
                <a:cs typeface="Tahoma"/>
              </a:rPr>
              <a:t> </a:t>
            </a:r>
            <a:r>
              <a:rPr sz="2000" b="1" spc="-10" dirty="0">
                <a:solidFill>
                  <a:srgbClr val="FFFFFF"/>
                </a:solidFill>
                <a:latin typeface="Tahoma"/>
                <a:cs typeface="Tahoma"/>
              </a:rPr>
              <a:t>v</a:t>
            </a:r>
            <a:r>
              <a:rPr sz="2000" b="1" spc="5" dirty="0">
                <a:solidFill>
                  <a:srgbClr val="FFFFFF"/>
                </a:solidFill>
                <a:latin typeface="Tahoma"/>
                <a:cs typeface="Tahoma"/>
              </a:rPr>
              <a:t>endors</a:t>
            </a:r>
            <a:r>
              <a:rPr sz="2000" b="1" spc="15" dirty="0">
                <a:solidFill>
                  <a:srgbClr val="FFFFFF"/>
                </a:solidFill>
                <a:latin typeface="Tahoma"/>
                <a:cs typeface="Tahoma"/>
              </a:rPr>
              <a:t>)</a:t>
            </a:r>
            <a:r>
              <a:rPr sz="1950" b="1" spc="30" baseline="32051" dirty="0">
                <a:solidFill>
                  <a:srgbClr val="FFFFFF"/>
                </a:solidFill>
                <a:latin typeface="Tahoma"/>
                <a:cs typeface="Tahoma"/>
              </a:rPr>
              <a:t>2</a:t>
            </a:r>
            <a:endParaRPr sz="1950" baseline="32051">
              <a:latin typeface="Tahoma"/>
              <a:cs typeface="Tahoma"/>
            </a:endParaRPr>
          </a:p>
        </p:txBody>
      </p:sp>
      <p:graphicFrame>
        <p:nvGraphicFramePr>
          <p:cNvPr id="11" name="Table 10">
            <a:extLst>
              <a:ext uri="{FF2B5EF4-FFF2-40B4-BE49-F238E27FC236}">
                <a16:creationId xmlns:a16="http://schemas.microsoft.com/office/drawing/2014/main" id="{F232DCCA-33FA-2937-D4D0-55EE3086E871}"/>
              </a:ext>
            </a:extLst>
          </p:cNvPr>
          <p:cNvGraphicFramePr>
            <a:graphicFrameLocks noGrp="1"/>
          </p:cNvGraphicFramePr>
          <p:nvPr>
            <p:extLst>
              <p:ext uri="{D42A27DB-BD31-4B8C-83A1-F6EECF244321}">
                <p14:modId xmlns:p14="http://schemas.microsoft.com/office/powerpoint/2010/main" val="2247668062"/>
              </p:ext>
            </p:extLst>
          </p:nvPr>
        </p:nvGraphicFramePr>
        <p:xfrm>
          <a:off x="6485704" y="1308929"/>
          <a:ext cx="11378954" cy="7476472"/>
        </p:xfrm>
        <a:graphic>
          <a:graphicData uri="http://schemas.openxmlformats.org/drawingml/2006/table">
            <a:tbl>
              <a:tblPr firstRow="1" bandRow="1">
                <a:tableStyleId>{F5AB1C69-6EDB-4FF4-983F-18BD219EF322}</a:tableStyleId>
              </a:tblPr>
              <a:tblGrid>
                <a:gridCol w="1917577">
                  <a:extLst>
                    <a:ext uri="{9D8B030D-6E8A-4147-A177-3AD203B41FA5}">
                      <a16:colId xmlns:a16="http://schemas.microsoft.com/office/drawing/2014/main" val="1170542379"/>
                    </a:ext>
                  </a:extLst>
                </a:gridCol>
                <a:gridCol w="3436276">
                  <a:extLst>
                    <a:ext uri="{9D8B030D-6E8A-4147-A177-3AD203B41FA5}">
                      <a16:colId xmlns:a16="http://schemas.microsoft.com/office/drawing/2014/main" val="3890799772"/>
                    </a:ext>
                  </a:extLst>
                </a:gridCol>
                <a:gridCol w="3650324">
                  <a:extLst>
                    <a:ext uri="{9D8B030D-6E8A-4147-A177-3AD203B41FA5}">
                      <a16:colId xmlns:a16="http://schemas.microsoft.com/office/drawing/2014/main" val="1183543678"/>
                    </a:ext>
                  </a:extLst>
                </a:gridCol>
                <a:gridCol w="2374777">
                  <a:extLst>
                    <a:ext uri="{9D8B030D-6E8A-4147-A177-3AD203B41FA5}">
                      <a16:colId xmlns:a16="http://schemas.microsoft.com/office/drawing/2014/main" val="330524670"/>
                    </a:ext>
                  </a:extLst>
                </a:gridCol>
              </a:tblGrid>
              <a:tr h="1302508">
                <a:tc>
                  <a:txBody>
                    <a:bodyPr/>
                    <a:lstStyle/>
                    <a:p>
                      <a:pPr algn="ctr"/>
                      <a:r>
                        <a:rPr lang="en-IN" sz="2300" dirty="0">
                          <a:solidFill>
                            <a:schemeClr val="dk1"/>
                          </a:solidFill>
                          <a:latin typeface="Tahoma" panose="020B0604030504040204" pitchFamily="34" charset="0"/>
                          <a:ea typeface="Tahoma" panose="020B0604030504040204" pitchFamily="34" charset="0"/>
                          <a:cs typeface="Tahoma" panose="020B0604030504040204" pitchFamily="34" charset="0"/>
                        </a:rPr>
                        <a:t>Metric</a:t>
                      </a:r>
                    </a:p>
                  </a:txBody>
                  <a:tcPr/>
                </a:tc>
                <a:tc>
                  <a:txBody>
                    <a:bodyPr/>
                    <a:lstStyle/>
                    <a:p>
                      <a:pPr algn="ctr"/>
                      <a:r>
                        <a:rPr lang="en-IN" sz="2300" dirty="0">
                          <a:solidFill>
                            <a:schemeClr val="dk1"/>
                          </a:solidFill>
                          <a:latin typeface="Tahoma" panose="020B0604030504040204" pitchFamily="34" charset="0"/>
                          <a:ea typeface="Tahoma" panose="020B0604030504040204" pitchFamily="34" charset="0"/>
                          <a:cs typeface="Tahoma" panose="020B0604030504040204" pitchFamily="34" charset="0"/>
                        </a:rPr>
                        <a:t>Description</a:t>
                      </a:r>
                    </a:p>
                  </a:txBody>
                  <a:tcPr/>
                </a:tc>
                <a:tc>
                  <a:txBody>
                    <a:bodyPr/>
                    <a:lstStyle/>
                    <a:p>
                      <a:pPr marL="0" algn="ctr"/>
                      <a:r>
                        <a:rPr lang="en-IN" sz="2300" dirty="0">
                          <a:solidFill>
                            <a:schemeClr val="dk1"/>
                          </a:solidFill>
                          <a:latin typeface="Tahoma" panose="020B0604030504040204" pitchFamily="34" charset="0"/>
                          <a:ea typeface="Tahoma" panose="020B0604030504040204" pitchFamily="34" charset="0"/>
                          <a:cs typeface="Tahoma" panose="020B0604030504040204" pitchFamily="34" charset="0"/>
                        </a:rPr>
                        <a:t>Python Code Used</a:t>
                      </a:r>
                    </a:p>
                  </a:txBody>
                  <a:tcPr/>
                </a:tc>
                <a:tc>
                  <a:txBody>
                    <a:bodyPr/>
                    <a:lstStyle/>
                    <a:p>
                      <a:pPr marL="0" algn="ctr"/>
                      <a:r>
                        <a:rPr lang="en-IN" sz="2300" dirty="0">
                          <a:solidFill>
                            <a:schemeClr val="dk1"/>
                          </a:solidFill>
                          <a:latin typeface="Tahoma" panose="020B0604030504040204" pitchFamily="34" charset="0"/>
                          <a:ea typeface="Tahoma" panose="020B0604030504040204" pitchFamily="34" charset="0"/>
                          <a:cs typeface="Tahoma" panose="020B0604030504040204" pitchFamily="34" charset="0"/>
                        </a:rPr>
                        <a:t>Visualization</a:t>
                      </a:r>
                    </a:p>
                  </a:txBody>
                  <a:tcPr/>
                </a:tc>
                <a:extLst>
                  <a:ext uri="{0D108BD9-81ED-4DB2-BD59-A6C34878D82A}">
                    <a16:rowId xmlns:a16="http://schemas.microsoft.com/office/drawing/2014/main" val="4123923152"/>
                  </a:ext>
                </a:extLst>
              </a:tr>
              <a:tr h="2281302">
                <a:tc>
                  <a:txBody>
                    <a:bodyPr/>
                    <a:lstStyle/>
                    <a:p>
                      <a:pPr algn="ctr"/>
                      <a:r>
                        <a:rPr lang="en-IN" sz="2300" dirty="0">
                          <a:solidFill>
                            <a:schemeClr val="dk1"/>
                          </a:solidFill>
                          <a:latin typeface="Tahoma" panose="020B0604030504040204" pitchFamily="34" charset="0"/>
                          <a:ea typeface="Tahoma" panose="020B0604030504040204" pitchFamily="34" charset="0"/>
                          <a:cs typeface="Tahoma" panose="020B0604030504040204" pitchFamily="34" charset="0"/>
                        </a:rPr>
                        <a:t>Processing Time Metrics</a:t>
                      </a:r>
                    </a:p>
                  </a:txBody>
                  <a:tcPr/>
                </a:tc>
                <a:tc>
                  <a:txBody>
                    <a:bodyPr/>
                    <a:lstStyle/>
                    <a:p>
                      <a:pPr algn="ctr"/>
                      <a:r>
                        <a:rPr lang="en-US" sz="2300" dirty="0">
                          <a:solidFill>
                            <a:schemeClr val="dk1"/>
                          </a:solidFill>
                          <a:latin typeface="Tahoma" panose="020B0604030504040204" pitchFamily="34" charset="0"/>
                          <a:ea typeface="Tahoma" panose="020B0604030504040204" pitchFamily="34" charset="0"/>
                          <a:cs typeface="Tahoma" panose="020B0604030504040204" pitchFamily="34" charset="0"/>
                        </a:rPr>
                        <a:t>Measures average handling time per case type, total handling time per associate, and variation.</a:t>
                      </a:r>
                      <a:endParaRPr lang="en-IN" sz="23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2300" dirty="0" err="1">
                          <a:solidFill>
                            <a:schemeClr val="dk1"/>
                          </a:solidFill>
                          <a:highlight>
                            <a:srgbClr val="C0C0C0"/>
                          </a:highlight>
                          <a:latin typeface="Tahoma" panose="020B0604030504040204" pitchFamily="34" charset="0"/>
                          <a:ea typeface="Tahoma" panose="020B0604030504040204" pitchFamily="34" charset="0"/>
                          <a:cs typeface="Tahoma" panose="020B0604030504040204" pitchFamily="34" charset="0"/>
                        </a:rPr>
                        <a:t>avg_handling_time_case_type</a:t>
                      </a:r>
                      <a:r>
                        <a:rPr lang="en-US" sz="2300" dirty="0">
                          <a:solidFill>
                            <a:schemeClr val="dk1"/>
                          </a:solidFill>
                          <a:latin typeface="Tahoma" panose="020B0604030504040204" pitchFamily="34" charset="0"/>
                          <a:ea typeface="Tahoma" panose="020B0604030504040204" pitchFamily="34" charset="0"/>
                          <a:cs typeface="Tahoma" panose="020B0604030504040204" pitchFamily="34" charset="0"/>
                        </a:rPr>
                        <a:t>,</a:t>
                      </a:r>
                      <a:br>
                        <a:rPr lang="en-US" sz="2300" dirty="0">
                          <a:solidFill>
                            <a:schemeClr val="dk1"/>
                          </a:solidFill>
                          <a:latin typeface="Tahoma" panose="020B0604030504040204" pitchFamily="34" charset="0"/>
                          <a:ea typeface="Tahoma" panose="020B0604030504040204" pitchFamily="34" charset="0"/>
                          <a:cs typeface="Tahoma" panose="020B0604030504040204" pitchFamily="34" charset="0"/>
                        </a:rPr>
                      </a:br>
                      <a:r>
                        <a:rPr lang="en-US" sz="2300" dirty="0" err="1">
                          <a:solidFill>
                            <a:schemeClr val="dk1"/>
                          </a:solidFill>
                          <a:highlight>
                            <a:srgbClr val="C0C0C0"/>
                          </a:highlight>
                          <a:latin typeface="Tahoma" panose="020B0604030504040204" pitchFamily="34" charset="0"/>
                          <a:ea typeface="Tahoma" panose="020B0604030504040204" pitchFamily="34" charset="0"/>
                          <a:cs typeface="Tahoma" panose="020B0604030504040204" pitchFamily="34" charset="0"/>
                        </a:rPr>
                        <a:t>total_handling_time_per_associate</a:t>
                      </a:r>
                      <a:endParaRPr lang="en-IN" sz="2300" dirty="0">
                        <a:solidFill>
                          <a:schemeClr val="dk1"/>
                        </a:solidFill>
                        <a:highlight>
                          <a:srgbClr val="C0C0C0"/>
                        </a:highlight>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IN" sz="2300" dirty="0">
                          <a:solidFill>
                            <a:schemeClr val="dk1"/>
                          </a:solidFill>
                          <a:latin typeface="Tahoma" panose="020B0604030504040204" pitchFamily="34" charset="0"/>
                          <a:ea typeface="Tahoma" panose="020B0604030504040204" pitchFamily="34" charset="0"/>
                          <a:cs typeface="Tahoma" panose="020B0604030504040204" pitchFamily="34" charset="0"/>
                        </a:rPr>
                        <a:t>Boxplot, Table</a:t>
                      </a:r>
                    </a:p>
                  </a:txBody>
                  <a:tcPr/>
                </a:tc>
                <a:extLst>
                  <a:ext uri="{0D108BD9-81ED-4DB2-BD59-A6C34878D82A}">
                    <a16:rowId xmlns:a16="http://schemas.microsoft.com/office/drawing/2014/main" val="2389105210"/>
                  </a:ext>
                </a:extLst>
              </a:tr>
              <a:tr h="1947158">
                <a:tc>
                  <a:txBody>
                    <a:bodyPr/>
                    <a:lstStyle/>
                    <a:p>
                      <a:pPr algn="ctr"/>
                      <a:r>
                        <a:rPr lang="en-IN" sz="2300" dirty="0">
                          <a:solidFill>
                            <a:schemeClr val="dk1"/>
                          </a:solidFill>
                          <a:latin typeface="Tahoma" panose="020B0604030504040204" pitchFamily="34" charset="0"/>
                          <a:ea typeface="Tahoma" panose="020B0604030504040204" pitchFamily="34" charset="0"/>
                          <a:cs typeface="Tahoma" panose="020B0604030504040204" pitchFamily="34" charset="0"/>
                        </a:rPr>
                        <a:t>Throughput &amp; Workload Balance</a:t>
                      </a:r>
                    </a:p>
                  </a:txBody>
                  <a:tcPr/>
                </a:tc>
                <a:tc>
                  <a:txBody>
                    <a:bodyPr/>
                    <a:lstStyle/>
                    <a:p>
                      <a:pPr algn="ctr"/>
                      <a:r>
                        <a:rPr lang="en-US" sz="2300" dirty="0">
                          <a:solidFill>
                            <a:schemeClr val="dk1"/>
                          </a:solidFill>
                          <a:latin typeface="Tahoma" panose="020B0604030504040204" pitchFamily="34" charset="0"/>
                          <a:ea typeface="Tahoma" panose="020B0604030504040204" pitchFamily="34" charset="0"/>
                          <a:cs typeface="Tahoma" panose="020B0604030504040204" pitchFamily="34" charset="0"/>
                        </a:rPr>
                        <a:t>Assesses number of cases per associate to understand workload distribution.</a:t>
                      </a:r>
                      <a:endParaRPr lang="en-IN" sz="23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2300" dirty="0" err="1">
                          <a:solidFill>
                            <a:schemeClr val="dk1"/>
                          </a:solidFill>
                          <a:highlight>
                            <a:srgbClr val="C0C0C0"/>
                          </a:highlight>
                          <a:latin typeface="Tahoma" panose="020B0604030504040204" pitchFamily="34" charset="0"/>
                          <a:ea typeface="Tahoma" panose="020B0604030504040204" pitchFamily="34" charset="0"/>
                          <a:cs typeface="Tahoma" panose="020B0604030504040204" pitchFamily="34" charset="0"/>
                        </a:rPr>
                        <a:t>cases_per_associate</a:t>
                      </a:r>
                      <a:r>
                        <a:rPr lang="en-US" sz="2300" dirty="0">
                          <a:solidFill>
                            <a:schemeClr val="dk1"/>
                          </a:solidFill>
                          <a:latin typeface="Tahoma" panose="020B0604030504040204" pitchFamily="34" charset="0"/>
                          <a:ea typeface="Tahoma" panose="020B0604030504040204" pitchFamily="34" charset="0"/>
                          <a:cs typeface="Tahoma" panose="020B0604030504040204" pitchFamily="34" charset="0"/>
                        </a:rPr>
                        <a:t>, </a:t>
                      </a:r>
                      <a:br>
                        <a:rPr lang="en-US" sz="2300" dirty="0">
                          <a:solidFill>
                            <a:schemeClr val="dk1"/>
                          </a:solidFill>
                          <a:latin typeface="Tahoma" panose="020B0604030504040204" pitchFamily="34" charset="0"/>
                          <a:ea typeface="Tahoma" panose="020B0604030504040204" pitchFamily="34" charset="0"/>
                          <a:cs typeface="Tahoma" panose="020B0604030504040204" pitchFamily="34" charset="0"/>
                        </a:rPr>
                      </a:br>
                      <a:r>
                        <a:rPr lang="en-US" sz="2300" dirty="0" err="1">
                          <a:solidFill>
                            <a:schemeClr val="dk1"/>
                          </a:solidFill>
                          <a:highlight>
                            <a:srgbClr val="C0C0C0"/>
                          </a:highlight>
                          <a:latin typeface="Tahoma" panose="020B0604030504040204" pitchFamily="34" charset="0"/>
                          <a:ea typeface="Tahoma" panose="020B0604030504040204" pitchFamily="34" charset="0"/>
                          <a:cs typeface="Tahoma" panose="020B0604030504040204" pitchFamily="34" charset="0"/>
                        </a:rPr>
                        <a:t>workload_distribution</a:t>
                      </a:r>
                      <a:endParaRPr lang="en-IN" sz="2300" dirty="0">
                        <a:solidFill>
                          <a:schemeClr val="dk1"/>
                        </a:solidFill>
                        <a:highlight>
                          <a:srgbClr val="C0C0C0"/>
                        </a:highlight>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IN" sz="2300" dirty="0">
                          <a:solidFill>
                            <a:schemeClr val="dk1"/>
                          </a:solidFill>
                          <a:latin typeface="Tahoma" panose="020B0604030504040204" pitchFamily="34" charset="0"/>
                          <a:ea typeface="Tahoma" panose="020B0604030504040204" pitchFamily="34" charset="0"/>
                          <a:cs typeface="Tahoma" panose="020B0604030504040204" pitchFamily="34" charset="0"/>
                        </a:rPr>
                        <a:t>Histogram</a:t>
                      </a:r>
                    </a:p>
                  </a:txBody>
                  <a:tcPr/>
                </a:tc>
                <a:extLst>
                  <a:ext uri="{0D108BD9-81ED-4DB2-BD59-A6C34878D82A}">
                    <a16:rowId xmlns:a16="http://schemas.microsoft.com/office/drawing/2014/main" val="2839187162"/>
                  </a:ext>
                </a:extLst>
              </a:tr>
              <a:tr h="1945504">
                <a:tc>
                  <a:txBody>
                    <a:bodyPr/>
                    <a:lstStyle/>
                    <a:p>
                      <a:pPr algn="ctr"/>
                      <a:r>
                        <a:rPr lang="en-IN" sz="2300" dirty="0">
                          <a:solidFill>
                            <a:schemeClr val="dk1"/>
                          </a:solidFill>
                          <a:latin typeface="Tahoma" panose="020B0604030504040204" pitchFamily="34" charset="0"/>
                          <a:ea typeface="Tahoma" panose="020B0604030504040204" pitchFamily="34" charset="0"/>
                          <a:cs typeface="Tahoma" panose="020B0604030504040204" pitchFamily="34" charset="0"/>
                        </a:rPr>
                        <a:t>Decision Consistency</a:t>
                      </a:r>
                    </a:p>
                  </a:txBody>
                  <a:tcPr/>
                </a:tc>
                <a:tc>
                  <a:txBody>
                    <a:bodyPr/>
                    <a:lstStyle/>
                    <a:p>
                      <a:pPr algn="ctr"/>
                      <a:r>
                        <a:rPr lang="en-US" sz="2300" dirty="0">
                          <a:solidFill>
                            <a:schemeClr val="dk1"/>
                          </a:solidFill>
                          <a:latin typeface="Tahoma" panose="020B0604030504040204" pitchFamily="34" charset="0"/>
                          <a:ea typeface="Tahoma" panose="020B0604030504040204" pitchFamily="34" charset="0"/>
                          <a:cs typeface="Tahoma" panose="020B0604030504040204" pitchFamily="34" charset="0"/>
                        </a:rPr>
                        <a:t>Analyzes frequency of OPS_DECISION to evaluate decision-making uniformity.</a:t>
                      </a:r>
                      <a:endParaRPr lang="en-IN" sz="23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IN" sz="2300" dirty="0" err="1">
                          <a:solidFill>
                            <a:schemeClr val="dk1"/>
                          </a:solidFill>
                          <a:highlight>
                            <a:srgbClr val="C0C0C0"/>
                          </a:highlight>
                          <a:latin typeface="Tahoma" panose="020B0604030504040204" pitchFamily="34" charset="0"/>
                          <a:ea typeface="Tahoma" panose="020B0604030504040204" pitchFamily="34" charset="0"/>
                          <a:cs typeface="Tahoma" panose="020B0604030504040204" pitchFamily="34" charset="0"/>
                        </a:rPr>
                        <a:t>decision_distribution</a:t>
                      </a:r>
                      <a:endParaRPr lang="en-IN" sz="2300" dirty="0">
                        <a:solidFill>
                          <a:schemeClr val="dk1"/>
                        </a:solidFill>
                        <a:highlight>
                          <a:srgbClr val="C0C0C0"/>
                        </a:highlight>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2300" dirty="0">
                          <a:solidFill>
                            <a:schemeClr val="dk1"/>
                          </a:solidFill>
                          <a:latin typeface="Tahoma" panose="020B0604030504040204" pitchFamily="34" charset="0"/>
                          <a:ea typeface="Tahoma" panose="020B0604030504040204" pitchFamily="34" charset="0"/>
                          <a:cs typeface="Tahoma" panose="020B0604030504040204" pitchFamily="34" charset="0"/>
                        </a:rPr>
                        <a:t>Bar Chart</a:t>
                      </a:r>
                      <a:endParaRPr lang="en-IN" sz="23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686560927"/>
                  </a:ext>
                </a:extLst>
              </a:tr>
            </a:tbl>
          </a:graphicData>
        </a:graphic>
      </p:graphicFrame>
      <p:sp>
        <p:nvSpPr>
          <p:cNvPr id="5" name="Slide Number Placeholder 4">
            <a:extLst>
              <a:ext uri="{FF2B5EF4-FFF2-40B4-BE49-F238E27FC236}">
                <a16:creationId xmlns:a16="http://schemas.microsoft.com/office/drawing/2014/main" id="{32159457-4198-BDA8-1653-948EE0719329}"/>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8</a:t>
            </a:fld>
            <a:endParaRPr lang="en-IN" spc="10" dirty="0"/>
          </a:p>
        </p:txBody>
      </p:sp>
    </p:spTree>
    <p:extLst>
      <p:ext uri="{BB962C8B-B14F-4D97-AF65-F5344CB8AC3E}">
        <p14:creationId xmlns:p14="http://schemas.microsoft.com/office/powerpoint/2010/main" val="2106837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chemeClr val="accent4">
              <a:lumMod val="60000"/>
              <a:lumOff val="40000"/>
            </a:schemeClr>
          </a:solidFill>
        </p:spPr>
        <p:txBody>
          <a:bodyPr wrap="square" lIns="0" tIns="0" rIns="0" bIns="0" rtlCol="0"/>
          <a:lstStyle/>
          <a:p>
            <a:endParaRPr/>
          </a:p>
        </p:txBody>
      </p:sp>
      <p:graphicFrame>
        <p:nvGraphicFramePr>
          <p:cNvPr id="5" name="Table 4">
            <a:extLst>
              <a:ext uri="{FF2B5EF4-FFF2-40B4-BE49-F238E27FC236}">
                <a16:creationId xmlns:a16="http://schemas.microsoft.com/office/drawing/2014/main" id="{BBFFBEDA-F265-D614-5207-56C5751F67C7}"/>
              </a:ext>
            </a:extLst>
          </p:cNvPr>
          <p:cNvGraphicFramePr>
            <a:graphicFrameLocks noGrp="1"/>
          </p:cNvGraphicFramePr>
          <p:nvPr>
            <p:extLst>
              <p:ext uri="{D42A27DB-BD31-4B8C-83A1-F6EECF244321}">
                <p14:modId xmlns:p14="http://schemas.microsoft.com/office/powerpoint/2010/main" val="3685854099"/>
              </p:ext>
            </p:extLst>
          </p:nvPr>
        </p:nvGraphicFramePr>
        <p:xfrm>
          <a:off x="7718897" y="1181618"/>
          <a:ext cx="8991600" cy="3497981"/>
        </p:xfrm>
        <a:graphic>
          <a:graphicData uri="http://schemas.openxmlformats.org/drawingml/2006/table">
            <a:tbl>
              <a:tblPr>
                <a:tableStyleId>{775DCB02-9BB8-47FD-8907-85C794F793BA}</a:tableStyleId>
              </a:tblPr>
              <a:tblGrid>
                <a:gridCol w="1524000">
                  <a:extLst>
                    <a:ext uri="{9D8B030D-6E8A-4147-A177-3AD203B41FA5}">
                      <a16:colId xmlns:a16="http://schemas.microsoft.com/office/drawing/2014/main" val="4091430213"/>
                    </a:ext>
                  </a:extLst>
                </a:gridCol>
                <a:gridCol w="2215206">
                  <a:extLst>
                    <a:ext uri="{9D8B030D-6E8A-4147-A177-3AD203B41FA5}">
                      <a16:colId xmlns:a16="http://schemas.microsoft.com/office/drawing/2014/main" val="992290380"/>
                    </a:ext>
                  </a:extLst>
                </a:gridCol>
                <a:gridCol w="1806200">
                  <a:extLst>
                    <a:ext uri="{9D8B030D-6E8A-4147-A177-3AD203B41FA5}">
                      <a16:colId xmlns:a16="http://schemas.microsoft.com/office/drawing/2014/main" val="2602001055"/>
                    </a:ext>
                  </a:extLst>
                </a:gridCol>
                <a:gridCol w="1693594">
                  <a:extLst>
                    <a:ext uri="{9D8B030D-6E8A-4147-A177-3AD203B41FA5}">
                      <a16:colId xmlns:a16="http://schemas.microsoft.com/office/drawing/2014/main" val="1066970848"/>
                    </a:ext>
                  </a:extLst>
                </a:gridCol>
                <a:gridCol w="1752600">
                  <a:extLst>
                    <a:ext uri="{9D8B030D-6E8A-4147-A177-3AD203B41FA5}">
                      <a16:colId xmlns:a16="http://schemas.microsoft.com/office/drawing/2014/main" val="1692768002"/>
                    </a:ext>
                  </a:extLst>
                </a:gridCol>
              </a:tblGrid>
              <a:tr h="858649">
                <a:tc>
                  <a:txBody>
                    <a:bodyPr/>
                    <a:lstStyle/>
                    <a:p>
                      <a:pPr algn="ctr"/>
                      <a:r>
                        <a:rPr lang="en-IN" b="1" dirty="0">
                          <a:solidFill>
                            <a:schemeClr val="dk1"/>
                          </a:solidFill>
                          <a:latin typeface="Tahoma" panose="020B0604030504040204" pitchFamily="34" charset="0"/>
                          <a:ea typeface="Tahoma" panose="020B0604030504040204" pitchFamily="34" charset="0"/>
                          <a:cs typeface="Tahoma" panose="020B0604030504040204" pitchFamily="34" charset="0"/>
                        </a:rPr>
                        <a:t>Case</a:t>
                      </a:r>
                      <a:r>
                        <a:rPr lang="en-IN" b="1" dirty="0">
                          <a:latin typeface="Tahoma" panose="020B0604030504040204" pitchFamily="34" charset="0"/>
                          <a:ea typeface="Tahoma" panose="020B0604030504040204" pitchFamily="34" charset="0"/>
                          <a:cs typeface="Tahoma" panose="020B0604030504040204" pitchFamily="34" charset="0"/>
                        </a:rPr>
                        <a:t> Type</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4">
                        <a:lumMod val="60000"/>
                        <a:lumOff val="40000"/>
                      </a:schemeClr>
                    </a:solidFill>
                  </a:tcPr>
                </a:tc>
                <a:tc>
                  <a:txBody>
                    <a:bodyPr/>
                    <a:lstStyle/>
                    <a:p>
                      <a:pPr algn="ctr"/>
                      <a:r>
                        <a:rPr lang="en-IN" b="1" dirty="0">
                          <a:latin typeface="Tahoma" panose="020B0604030504040204" pitchFamily="34" charset="0"/>
                          <a:ea typeface="Tahoma" panose="020B0604030504040204" pitchFamily="34" charset="0"/>
                          <a:cs typeface="Tahoma" panose="020B0604030504040204" pitchFamily="34" charset="0"/>
                        </a:rPr>
                        <a:t>Mean: Average Handling Time (sec)</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4">
                        <a:lumMod val="60000"/>
                        <a:lumOff val="40000"/>
                      </a:schemeClr>
                    </a:solidFill>
                  </a:tcPr>
                </a:tc>
                <a:tc>
                  <a:txBody>
                    <a:bodyPr/>
                    <a:lstStyle/>
                    <a:p>
                      <a:pPr algn="ctr"/>
                      <a:r>
                        <a:rPr lang="en-IN" b="1" dirty="0">
                          <a:latin typeface="Tahoma" panose="020B0604030504040204" pitchFamily="34" charset="0"/>
                          <a:ea typeface="Tahoma" panose="020B0604030504040204" pitchFamily="34" charset="0"/>
                          <a:cs typeface="Tahoma" panose="020B0604030504040204" pitchFamily="34" charset="0"/>
                        </a:rPr>
                        <a:t>Std (sec)</a:t>
                      </a:r>
                      <a:endParaRPr lang="en-IN" dirty="0">
                        <a:latin typeface="Tahoma" panose="020B0604030504040204" pitchFamily="34" charset="0"/>
                        <a:ea typeface="Tahoma" panose="020B0604030504040204" pitchFamily="34" charset="0"/>
                        <a:cs typeface="Tahoma" panose="020B0604030504040204" pitchFamily="34" charset="0"/>
                      </a:endParaRPr>
                    </a:p>
                  </a:txBody>
                  <a:tcPr anchor="ctr">
                    <a:solidFill>
                      <a:schemeClr val="accent4">
                        <a:lumMod val="60000"/>
                        <a:lumOff val="40000"/>
                      </a:schemeClr>
                    </a:solidFill>
                  </a:tcPr>
                </a:tc>
                <a:tc>
                  <a:txBody>
                    <a:bodyPr/>
                    <a:lstStyle/>
                    <a:p>
                      <a:pPr algn="ctr"/>
                      <a:r>
                        <a:rPr lang="en-IN" b="1" dirty="0">
                          <a:solidFill>
                            <a:schemeClr val="dk1"/>
                          </a:solidFill>
                          <a:latin typeface="Tahoma" panose="020B0604030504040204" pitchFamily="34" charset="0"/>
                          <a:ea typeface="Tahoma" panose="020B0604030504040204" pitchFamily="34" charset="0"/>
                          <a:cs typeface="Tahoma" panose="020B0604030504040204" pitchFamily="34" charset="0"/>
                        </a:rPr>
                        <a:t>Min (sec)</a:t>
                      </a:r>
                    </a:p>
                  </a:txBody>
                  <a:tcPr anchor="ctr">
                    <a:solidFill>
                      <a:schemeClr val="accent4">
                        <a:lumMod val="60000"/>
                        <a:lumOff val="40000"/>
                      </a:schemeClr>
                    </a:solidFill>
                  </a:tcPr>
                </a:tc>
                <a:tc>
                  <a:txBody>
                    <a:bodyPr/>
                    <a:lstStyle/>
                    <a:p>
                      <a:pPr algn="ctr"/>
                      <a:r>
                        <a:rPr lang="en-IN" b="1" dirty="0">
                          <a:solidFill>
                            <a:schemeClr val="dk1"/>
                          </a:solidFill>
                          <a:latin typeface="Tahoma" panose="020B0604030504040204" pitchFamily="34" charset="0"/>
                          <a:ea typeface="Tahoma" panose="020B0604030504040204" pitchFamily="34" charset="0"/>
                          <a:cs typeface="Tahoma" panose="020B0604030504040204" pitchFamily="34" charset="0"/>
                        </a:rPr>
                        <a:t>Max (sec)</a:t>
                      </a:r>
                    </a:p>
                  </a:txBody>
                  <a:tcPr anchor="ctr">
                    <a:solidFill>
                      <a:schemeClr val="accent4">
                        <a:lumMod val="60000"/>
                        <a:lumOff val="40000"/>
                      </a:schemeClr>
                    </a:solidFill>
                  </a:tcPr>
                </a:tc>
                <a:extLst>
                  <a:ext uri="{0D108BD9-81ED-4DB2-BD59-A6C34878D82A}">
                    <a16:rowId xmlns:a16="http://schemas.microsoft.com/office/drawing/2014/main" val="3199718813"/>
                  </a:ext>
                </a:extLst>
              </a:tr>
              <a:tr h="743758">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TYPE_ONE</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382</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25638</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0</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2592120</a:t>
                      </a: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4254295104"/>
                  </a:ext>
                </a:extLst>
              </a:tr>
              <a:tr h="861194">
                <a:tc>
                  <a:txBody>
                    <a:bodyPr/>
                    <a:lstStyle/>
                    <a:p>
                      <a:pPr algn="ctr"/>
                      <a:r>
                        <a:rPr lang="en-IN">
                          <a:latin typeface="Tahoma" panose="020B0604030504040204" pitchFamily="34" charset="0"/>
                          <a:ea typeface="Tahoma" panose="020B0604030504040204" pitchFamily="34" charset="0"/>
                          <a:cs typeface="Tahoma" panose="020B0604030504040204" pitchFamily="34" charset="0"/>
                        </a:rPr>
                        <a:t>TYPE_THREE</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866</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34525</a:t>
                      </a: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0</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2660520</a:t>
                      </a: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1407288541"/>
                  </a:ext>
                </a:extLst>
              </a:tr>
              <a:tr h="978629">
                <a:tc>
                  <a:txBody>
                    <a:bodyPr/>
                    <a:lstStyle/>
                    <a:p>
                      <a:pPr algn="ctr"/>
                      <a:r>
                        <a:rPr lang="en-IN">
                          <a:latin typeface="Tahoma" panose="020B0604030504040204" pitchFamily="34" charset="0"/>
                          <a:ea typeface="Tahoma" panose="020B0604030504040204" pitchFamily="34" charset="0"/>
                          <a:cs typeface="Tahoma" panose="020B0604030504040204" pitchFamily="34" charset="0"/>
                        </a:rPr>
                        <a:t>TYPE_TWO</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863</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41280</a:t>
                      </a: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0</a:t>
                      </a:r>
                    </a:p>
                  </a:txBody>
                  <a:tcPr anchor="ctr"/>
                </a:tc>
                <a:tc>
                  <a:txBody>
                    <a:bodyPr/>
                    <a:lstStyle/>
                    <a:p>
                      <a:pPr algn="ctr"/>
                      <a:r>
                        <a:rPr lang="en-IN" dirty="0">
                          <a:latin typeface="Tahoma" panose="020B0604030504040204" pitchFamily="34" charset="0"/>
                          <a:ea typeface="Tahoma" panose="020B0604030504040204" pitchFamily="34" charset="0"/>
                          <a:cs typeface="Tahoma" panose="020B0604030504040204" pitchFamily="34" charset="0"/>
                        </a:rPr>
                        <a:t>2505660</a:t>
                      </a: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1409559213"/>
                  </a:ext>
                </a:extLst>
              </a:tr>
            </a:tbl>
          </a:graphicData>
        </a:graphic>
      </p:graphicFrame>
      <p:sp>
        <p:nvSpPr>
          <p:cNvPr id="6" name="Rectangle 4">
            <a:extLst>
              <a:ext uri="{FF2B5EF4-FFF2-40B4-BE49-F238E27FC236}">
                <a16:creationId xmlns:a16="http://schemas.microsoft.com/office/drawing/2014/main" id="{968BC3C1-B6A7-1A54-D032-AFDDF88EF1CE}"/>
              </a:ext>
            </a:extLst>
          </p:cNvPr>
          <p:cNvSpPr>
            <a:spLocks noChangeArrowheads="1"/>
          </p:cNvSpPr>
          <p:nvPr/>
        </p:nvSpPr>
        <p:spPr bwMode="auto">
          <a:xfrm>
            <a:off x="6858000" y="513174"/>
            <a:ext cx="64540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HANDLING TIME VARIATION PER CASE TYPE</a:t>
            </a:r>
          </a:p>
        </p:txBody>
      </p:sp>
      <p:sp>
        <p:nvSpPr>
          <p:cNvPr id="10" name="object 2">
            <a:extLst>
              <a:ext uri="{FF2B5EF4-FFF2-40B4-BE49-F238E27FC236}">
                <a16:creationId xmlns:a16="http://schemas.microsoft.com/office/drawing/2014/main" id="{A8208691-8496-5347-50C3-7709B7618843}"/>
              </a:ext>
            </a:extLst>
          </p:cNvPr>
          <p:cNvSpPr/>
          <p:nvPr/>
        </p:nvSpPr>
        <p:spPr>
          <a:xfrm>
            <a:off x="-19050" y="0"/>
            <a:ext cx="6112821" cy="10287000"/>
          </a:xfrm>
          <a:custGeom>
            <a:avLst/>
            <a:gdLst/>
            <a:ahLst/>
            <a:cxnLst/>
            <a:rect l="l" t="t" r="r" b="b"/>
            <a:pathLst>
              <a:path w="7461884" h="10287000">
                <a:moveTo>
                  <a:pt x="7461599" y="10286999"/>
                </a:moveTo>
                <a:lnTo>
                  <a:pt x="0" y="10286999"/>
                </a:lnTo>
                <a:lnTo>
                  <a:pt x="0" y="0"/>
                </a:lnTo>
                <a:lnTo>
                  <a:pt x="7461599" y="0"/>
                </a:lnTo>
                <a:lnTo>
                  <a:pt x="7461599" y="10286999"/>
                </a:lnTo>
                <a:close/>
              </a:path>
            </a:pathLst>
          </a:custGeom>
          <a:solidFill>
            <a:srgbClr val="F1F4F6"/>
          </a:solidFill>
        </p:spPr>
        <p:txBody>
          <a:bodyPr wrap="square" lIns="0" tIns="0" rIns="0" bIns="0" rtlCol="0"/>
          <a:lstStyle/>
          <a:p>
            <a:endParaRPr/>
          </a:p>
        </p:txBody>
      </p:sp>
      <p:sp>
        <p:nvSpPr>
          <p:cNvPr id="11" name="object 3">
            <a:extLst>
              <a:ext uri="{FF2B5EF4-FFF2-40B4-BE49-F238E27FC236}">
                <a16:creationId xmlns:a16="http://schemas.microsoft.com/office/drawing/2014/main" id="{742E2734-C5D5-E1A2-EC42-8773746A8EA7}"/>
              </a:ext>
            </a:extLst>
          </p:cNvPr>
          <p:cNvSpPr txBox="1">
            <a:spLocks/>
          </p:cNvSpPr>
          <p:nvPr/>
        </p:nvSpPr>
        <p:spPr>
          <a:xfrm>
            <a:off x="351311" y="513174"/>
            <a:ext cx="4929186" cy="2564805"/>
          </a:xfrm>
          <a:prstGeom prst="rect">
            <a:avLst/>
          </a:prstGeom>
        </p:spPr>
        <p:txBody>
          <a:bodyPr vert="horz" wrap="square" lIns="0" tIns="12700" rIns="0" bIns="0" rtlCol="0">
            <a:spAutoFit/>
          </a:bodyPr>
          <a:lstStyle>
            <a:lvl1pPr>
              <a:defRPr sz="5200" b="1" i="0">
                <a:solidFill>
                  <a:srgbClr val="163300"/>
                </a:solidFill>
                <a:latin typeface="Tahoma"/>
                <a:ea typeface="+mj-ea"/>
                <a:cs typeface="Tahoma"/>
              </a:defRPr>
            </a:lvl1pPr>
          </a:lstStyle>
          <a:p>
            <a:pPr marL="12700" algn="l">
              <a:spcBef>
                <a:spcPts val="100"/>
              </a:spcBef>
            </a:pPr>
            <a:r>
              <a:rPr lang="en-IN" sz="5500" kern="0" dirty="0"/>
              <a:t>PROCESSING</a:t>
            </a:r>
          </a:p>
          <a:p>
            <a:pPr marL="12700" algn="l">
              <a:spcBef>
                <a:spcPts val="100"/>
              </a:spcBef>
            </a:pPr>
            <a:r>
              <a:rPr lang="en-IN" sz="5500" spc="-15" dirty="0">
                <a:solidFill>
                  <a:srgbClr val="9FE770"/>
                </a:solidFill>
              </a:rPr>
              <a:t>TIME</a:t>
            </a:r>
            <a:r>
              <a:rPr lang="en-IN" sz="5500" kern="0" dirty="0"/>
              <a:t> METRICS</a:t>
            </a:r>
          </a:p>
        </p:txBody>
      </p:sp>
      <p:sp>
        <p:nvSpPr>
          <p:cNvPr id="15" name="Rectangle 4">
            <a:extLst>
              <a:ext uri="{FF2B5EF4-FFF2-40B4-BE49-F238E27FC236}">
                <a16:creationId xmlns:a16="http://schemas.microsoft.com/office/drawing/2014/main" id="{6010CB7B-F190-F50B-72BD-A4FB25F43E87}"/>
              </a:ext>
            </a:extLst>
          </p:cNvPr>
          <p:cNvSpPr>
            <a:spLocks noChangeArrowheads="1"/>
          </p:cNvSpPr>
          <p:nvPr/>
        </p:nvSpPr>
        <p:spPr bwMode="auto">
          <a:xfrm>
            <a:off x="351311" y="4623848"/>
            <a:ext cx="5439889"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OBJECTIVE:</a:t>
            </a:r>
          </a:p>
          <a:p>
            <a:pPr marR="0" lvl="0" algn="just" defTabSz="914400" rtl="0" eaLnBrk="0" fontAlgn="base" latinLnBrk="0" hangingPunct="0">
              <a:lnSpc>
                <a:spcPct val="100000"/>
              </a:lnSpc>
              <a:spcBef>
                <a:spcPct val="0"/>
              </a:spcBef>
              <a:spcAft>
                <a:spcPct val="0"/>
              </a:spcAft>
              <a:buClrTx/>
              <a:buSzTx/>
              <a:tabLst/>
            </a:pPr>
            <a:r>
              <a:rPr lang="en-US" altLang="en-US" sz="2000" dirty="0">
                <a:latin typeface="Tahoma" panose="020B0604030504040204" pitchFamily="34" charset="0"/>
                <a:ea typeface="Tahoma" panose="020B0604030504040204" pitchFamily="34" charset="0"/>
                <a:cs typeface="Tahoma" panose="020B0604030504040204" pitchFamily="34" charset="0"/>
              </a:rPr>
              <a:t>Assessing variability in handling times for different case types to understand consistency and potential outliers. </a:t>
            </a:r>
            <a:endParaRPr lang="en-US" altLang="en-US" sz="2000" b="1" dirty="0">
              <a:latin typeface="Tahoma" panose="020B0604030504040204" pitchFamily="34" charset="0"/>
              <a:ea typeface="Tahoma" panose="020B0604030504040204" pitchFamily="34" charset="0"/>
              <a:cs typeface="Tahoma" panose="020B0604030504040204" pitchFamily="34" charset="0"/>
            </a:endParaRPr>
          </a:p>
          <a:p>
            <a:pPr marR="0" lvl="0" algn="l" defTabSz="914400" rtl="0" eaLnBrk="0" fontAlgn="base" latinLnBrk="0" hangingPunct="0">
              <a:lnSpc>
                <a:spcPct val="100000"/>
              </a:lnSpc>
              <a:spcBef>
                <a:spcPct val="0"/>
              </a:spcBef>
              <a:spcAft>
                <a:spcPct val="0"/>
              </a:spcAft>
              <a:buClrTx/>
              <a:buSzTx/>
              <a:tabLst/>
            </a:pPr>
            <a:endParaRPr lang="en-US" altLang="en-US" sz="2000" b="1" dirty="0">
              <a:latin typeface="Tahoma" panose="020B0604030504040204" pitchFamily="34" charset="0"/>
              <a:ea typeface="Tahoma" panose="020B0604030504040204" pitchFamily="34" charset="0"/>
              <a:cs typeface="Tahoma" panose="020B060403050404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US" sz="2000" b="1" dirty="0">
                <a:latin typeface="Tahoma" panose="020B0604030504040204" pitchFamily="34" charset="0"/>
                <a:ea typeface="Tahoma" panose="020B0604030504040204" pitchFamily="34" charset="0"/>
                <a:cs typeface="Tahoma" panose="020B0604030504040204" pitchFamily="34" charset="0"/>
              </a:rPr>
              <a:t>INTERPRETATION:</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TYPE_ONE cases have a moderate handling time.</a:t>
            </a:r>
          </a:p>
          <a:p>
            <a:pPr marR="0" lvl="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000" dirty="0">
                <a:latin typeface="Tahoma" panose="020B0604030504040204" pitchFamily="34" charset="0"/>
                <a:ea typeface="Tahoma" panose="020B0604030504040204" pitchFamily="34" charset="0"/>
                <a:cs typeface="Tahoma" panose="020B0604030504040204" pitchFamily="34" charset="0"/>
              </a:rPr>
              <a:t>TYPE_THREE and TYPE_TWO cases have notably higher times, indicating complexity.</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Opportunities to streamline or improve processing for TYPE_THREE and TYPE_TWO cases to increase efficiency.</a:t>
            </a:r>
            <a:endParaRPr lang="en-US" alt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17" name="object 5">
            <a:extLst>
              <a:ext uri="{FF2B5EF4-FFF2-40B4-BE49-F238E27FC236}">
                <a16:creationId xmlns:a16="http://schemas.microsoft.com/office/drawing/2014/main" id="{73B6F6E0-3FD4-1561-5E01-9B2A43968190}"/>
              </a:ext>
            </a:extLst>
          </p:cNvPr>
          <p:cNvPicPr/>
          <p:nvPr/>
        </p:nvPicPr>
        <p:blipFill>
          <a:blip r:embed="rId3" cstate="print"/>
          <a:stretch>
            <a:fillRect/>
          </a:stretch>
        </p:blipFill>
        <p:spPr>
          <a:xfrm>
            <a:off x="17168812" y="106555"/>
            <a:ext cx="1095375" cy="1075063"/>
          </a:xfrm>
          <a:prstGeom prst="rect">
            <a:avLst/>
          </a:prstGeom>
        </p:spPr>
      </p:pic>
      <p:pic>
        <p:nvPicPr>
          <p:cNvPr id="6146" name="Picture 2">
            <a:extLst>
              <a:ext uri="{FF2B5EF4-FFF2-40B4-BE49-F238E27FC236}">
                <a16:creationId xmlns:a16="http://schemas.microsoft.com/office/drawing/2014/main" id="{4678D935-B2EA-D5DC-B867-3843075C8C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3084" y="4952695"/>
            <a:ext cx="8861897" cy="512234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91CEF1BA-EC98-0721-8A99-800DE307CA97}"/>
              </a:ext>
            </a:extLst>
          </p:cNvPr>
          <p:cNvSpPr>
            <a:spLocks noGrp="1"/>
          </p:cNvSpPr>
          <p:nvPr>
            <p:ph type="sldNum" sz="quarter" idx="7"/>
          </p:nvPr>
        </p:nvSpPr>
        <p:spPr/>
        <p:txBody>
          <a:bodyPr/>
          <a:lstStyle/>
          <a:p>
            <a:pPr marL="88265">
              <a:lnSpc>
                <a:spcPct val="100000"/>
              </a:lnSpc>
              <a:spcBef>
                <a:spcPts val="25"/>
              </a:spcBef>
            </a:pPr>
            <a:fld id="{81D60167-4931-47E6-BA6A-407CBD079E47}" type="slidenum">
              <a:rPr lang="en-IN" spc="10" smtClean="0"/>
              <a:t>9</a:t>
            </a:fld>
            <a:endParaRPr lang="en-IN" spc="1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2363</TotalTime>
  <Words>8030</Words>
  <Application>Microsoft Office PowerPoint</Application>
  <PresentationFormat>Custom</PresentationFormat>
  <Paragraphs>968</Paragraphs>
  <Slides>47</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Arial MT</vt:lpstr>
      <vt:lpstr>Calibri</vt:lpstr>
      <vt:lpstr>Tahoma</vt:lpstr>
      <vt:lpstr>Wingdings</vt:lpstr>
      <vt:lpstr>Office Theme</vt:lpstr>
      <vt:lpstr>OPERATIONAL HEALTH AND CAPACITY PLANNING ANALYSIS </vt:lpstr>
      <vt:lpstr>OBJECTIVE:</vt:lpstr>
      <vt:lpstr>OPERATIONAL DATASET SUMMARY</vt:lpstr>
      <vt:lpstr>PowerPoint Presentation</vt:lpstr>
      <vt:lpstr>PowerPoint Presentation</vt:lpstr>
      <vt:lpstr>CASE TYPE DISTRIBUTION </vt:lpstr>
      <vt:lpstr>PowerPoint Presentation</vt:lpstr>
      <vt:lpstr>OVERVIEW OF OPS ANALYSIS STEPS.</vt:lpstr>
      <vt:lpstr>PowerPoint Presentation</vt:lpstr>
      <vt:lpstr>PowerPoint Presentation</vt:lpstr>
      <vt:lpstr>PowerPoint Presentation</vt:lpstr>
      <vt:lpstr>PowerPoint Presentation</vt:lpstr>
      <vt:lpstr>SUMMARY OF KEY OPERATIONAL HEALTH ANALYSIS  </vt:lpstr>
      <vt:lpstr>RECOMMENDATIONS: OPERATIONAL HEALTH ANALYSIS  </vt:lpstr>
      <vt:lpstr>PowerPoint Presentation</vt:lpstr>
      <vt:lpstr>OVERVIEW OF CURRENT END CUSTOMER EXPERIENCE.</vt:lpstr>
      <vt:lpstr>PowerPoint Presentation</vt:lpstr>
      <vt:lpstr>PowerPoint Presentation</vt:lpstr>
      <vt:lpstr>PowerPoint Presentation</vt:lpstr>
      <vt:lpstr>PowerPoint Presentation</vt:lpstr>
      <vt:lpstr>PowerPoint Presentation</vt:lpstr>
      <vt:lpstr>SUMMARY OF CURRENT END CUSTOMER EXPERIENCE  </vt:lpstr>
      <vt:lpstr>RECOMMENDATIONS: CURRENT END CUSTOMER EXPERIENCE </vt:lpstr>
      <vt:lpstr>PowerPoint Presentation</vt:lpstr>
      <vt:lpstr>OVERVIEW OF AGENT PERFORMANCE &amp; EFFICIENY RED FLAGS.</vt:lpstr>
      <vt:lpstr>PowerPoint Presentation</vt:lpstr>
      <vt:lpstr>PowerPoint Presentation</vt:lpstr>
      <vt:lpstr>PowerPoint Presentation</vt:lpstr>
      <vt:lpstr>PowerPoint Presentation</vt:lpstr>
      <vt:lpstr>SUMMARY: RED FLAGS IN AGENT PERFORMANCE ANALYSIS  </vt:lpstr>
      <vt:lpstr>PowerPoint Presentation</vt:lpstr>
      <vt:lpstr>PowerPoint Presentation</vt:lpstr>
      <vt:lpstr>PowerPoint Presentation</vt:lpstr>
      <vt:lpstr>PowerPoint Presentation</vt:lpstr>
      <vt:lpstr>SUMMARY: RED FLAGS IN OPERATIONAL EFFICIENCY ANALYSIS  </vt:lpstr>
      <vt:lpstr>PowerPoint Presentation</vt:lpstr>
      <vt:lpstr>CAPACITY PLANNING FOR A 5X WORKLOAD INCREASE FOR TYPE_THREE CASES</vt:lpstr>
      <vt:lpstr>APPROACH TO ASSESSING AND SCALING OPERATIONAL CAPACITY</vt:lpstr>
      <vt:lpstr>PowerPoint Presentation</vt:lpstr>
      <vt:lpstr>PowerPoint Presentation</vt:lpstr>
      <vt:lpstr>PowerPoint Presentation</vt:lpstr>
      <vt:lpstr>APPROACH TO ESTIMATING REQUIRED TEAM EXPANSION &amp; TIMELINE</vt:lpstr>
      <vt:lpstr>PowerPoint Presentation</vt:lpstr>
      <vt:lpstr>SUGGESTIONS!!</vt:lpstr>
      <vt:lpstr>SUMMARY: OPERATIONAL READINESS FOR TYPE_THREE WORKLOAD INCREASE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website FY23 Mar-23 Analyst Presentation (June 27, 2023) FINAL</dc:title>
  <dc:creator>Siddhant Bajpai</dc:creator>
  <cp:lastModifiedBy>Siddhant Bajpai</cp:lastModifiedBy>
  <cp:revision>176</cp:revision>
  <dcterms:created xsi:type="dcterms:W3CDTF">2024-11-05T12:26:56Z</dcterms:created>
  <dcterms:modified xsi:type="dcterms:W3CDTF">2024-11-12T09:53:28Z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